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5" r:id="rId3"/>
    <p:sldId id="276" r:id="rId4"/>
    <p:sldId id="271" r:id="rId5"/>
    <p:sldId id="286" r:id="rId6"/>
    <p:sldId id="277" r:id="rId7"/>
    <p:sldId id="272" r:id="rId8"/>
    <p:sldId id="279" r:id="rId9"/>
    <p:sldId id="287" r:id="rId10"/>
    <p:sldId id="274" r:id="rId11"/>
    <p:sldId id="280" r:id="rId12"/>
    <p:sldId id="288" r:id="rId13"/>
    <p:sldId id="292" r:id="rId14"/>
    <p:sldId id="293" r:id="rId15"/>
    <p:sldId id="289" r:id="rId16"/>
    <p:sldId id="290" r:id="rId17"/>
    <p:sldId id="291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C"/>
    <a:srgbClr val="0D6B77"/>
    <a:srgbClr val="FF9C6A"/>
    <a:srgbClr val="F79161"/>
    <a:srgbClr val="659975"/>
    <a:srgbClr val="5BA769"/>
    <a:srgbClr val="2A70B0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92" y="78"/>
      </p:cViewPr>
      <p:guideLst>
        <p:guide orient="horz" pos="2160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3A6B-BB26-4B12-BFB8-2B873AE12267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701FA-A99B-4EA7-BD9A-49A04217BC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AB08-D03A-4FEF-8092-001CB785BBAB}" type="datetimeFigureOut">
              <a:rPr lang="zh-CN" altLang="en-US" smtClean="0"/>
              <a:t>2022/12/8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2380797" y="2706342"/>
            <a:ext cx="665797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en-US" sz="28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ALAT PENGISIAN AIR OTOMATIS DALAM DUA JENIS UKURAN VOLUME AIR YANG BERBEDA BERBASIS ARDUINO</a:t>
            </a:r>
          </a:p>
          <a:p>
            <a:pPr algn="ctr" defTabSz="685800"/>
            <a:endParaRPr lang="zh-CN" altLang="en-US" sz="2800" b="1" spc="600" dirty="0">
              <a:solidFill>
                <a:schemeClr val="bg1"/>
              </a:solidFill>
              <a:latin typeface="Bahnschrift Light SemiCondensed" panose="020B0502040204020203" pitchFamily="34" charset="0"/>
              <a:ea typeface="Yeseva One" panose="00000500000000000000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010303" y="4258468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D6B77"/>
                </a:solidFill>
                <a:latin typeface="Yeseva One" panose="00000500000000000000" charset="0"/>
                <a:ea typeface="Yeseva One" panose="00000500000000000000" charset="0"/>
              </a:rPr>
              <a:t>LABORATORIUM MIKROKONTROLER </a:t>
            </a:r>
            <a:endParaRPr sz="1600" dirty="0">
              <a:solidFill>
                <a:srgbClr val="0D6B77"/>
              </a:solidFill>
              <a:uFillTx/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12" name="6-轻音乐-钢琴弦乐铃-欢快可爱配乐-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-1241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5" name="标题 1"/>
            <p:cNvSpPr txBox="1"/>
            <p:nvPr/>
          </p:nvSpPr>
          <p:spPr>
            <a:xfrm>
              <a:off x="3152801" y="628557"/>
              <a:ext cx="6217571" cy="535154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zh-CN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rPr>
                <a:t>RANGKAIAN SKEMATIK</a:t>
              </a: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51D8DD3-E39F-4E4E-AD7A-2B76FE7074E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2" t="9946" r="5089" b="16522"/>
          <a:stretch/>
        </p:blipFill>
        <p:spPr bwMode="auto">
          <a:xfrm>
            <a:off x="1013757" y="1279976"/>
            <a:ext cx="10164485" cy="54507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矩形: 圆角 5">
            <a:extLst>
              <a:ext uri="{FF2B5EF4-FFF2-40B4-BE49-F238E27FC236}">
                <a16:creationId xmlns:a16="http://schemas.microsoft.com/office/drawing/2014/main" id="{00CF775E-639D-4E49-A4FA-1E582503C4DF}"/>
              </a:ext>
            </a:extLst>
          </p:cNvPr>
          <p:cNvSpPr/>
          <p:nvPr/>
        </p:nvSpPr>
        <p:spPr>
          <a:xfrm>
            <a:off x="122517" y="152916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6B77"/>
                </a:solidFill>
                <a:latin typeface="Yeseva One" panose="00000500000000000000" charset="0"/>
                <a:ea typeface="Yeseva One" panose="00000500000000000000" charset="0"/>
              </a:rPr>
              <a:t>ANALISIS RANGKAIAN</a:t>
            </a:r>
            <a:endParaRPr sz="2000" dirty="0">
              <a:solidFill>
                <a:srgbClr val="0D6B77"/>
              </a:solidFill>
              <a:uFillTx/>
              <a:latin typeface="Yeseva One" panose="00000500000000000000" charset="0"/>
              <a:ea typeface="Yeseva One" panose="0000050000000000000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413" y="-1239"/>
            <a:ext cx="12192000" cy="6858000"/>
            <a:chOff x="0" y="0"/>
            <a:chExt cx="12192000" cy="685800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5" name="标题 1"/>
            <p:cNvSpPr txBox="1"/>
            <p:nvPr/>
          </p:nvSpPr>
          <p:spPr>
            <a:xfrm>
              <a:off x="3474383" y="286349"/>
              <a:ext cx="5611643" cy="596685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zh-CN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rPr>
                <a:t>DIAGRAM PENGAWATAN</a:t>
              </a: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86F4A50-FD30-46A6-9816-E13215934B2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3" t="10302" r="1088" b="16519"/>
          <a:stretch/>
        </p:blipFill>
        <p:spPr bwMode="auto">
          <a:xfrm>
            <a:off x="1156415" y="1168144"/>
            <a:ext cx="9878343" cy="4935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76CBE2FC-5A61-442E-BA99-1FBD51A5A91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43877DCF-B179-4F49-8356-366C27789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E186E75A-43F8-41D9-B43C-FFFCA9FE2110}"/>
                </a:ext>
              </a:extLst>
            </p:cNvPr>
            <p:cNvSpPr txBox="1"/>
            <p:nvPr/>
          </p:nvSpPr>
          <p:spPr>
            <a:xfrm>
              <a:off x="2711212" y="328239"/>
              <a:ext cx="7677693" cy="557327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defRPr/>
              </a:pP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4E639613-DB27-475C-9699-28540BC61D48}"/>
              </a:ext>
            </a:extLst>
          </p:cNvPr>
          <p:cNvSpPr txBox="1"/>
          <p:nvPr/>
        </p:nvSpPr>
        <p:spPr>
          <a:xfrm>
            <a:off x="3185837" y="301410"/>
            <a:ext cx="5912401" cy="644526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PERANCANGAN PROGRAM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0DB977-BDDB-42D2-853A-F91276899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6" r="60484" b="20287"/>
          <a:stretch/>
        </p:blipFill>
        <p:spPr>
          <a:xfrm>
            <a:off x="152399" y="1091377"/>
            <a:ext cx="5488526" cy="5544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8D916F-F0B5-4F47-8B76-66D5991B93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6" r="66895" b="20717"/>
          <a:stretch/>
        </p:blipFill>
        <p:spPr>
          <a:xfrm>
            <a:off x="5874774" y="1091377"/>
            <a:ext cx="4626077" cy="554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42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428633CE-AC37-43EB-945E-6DCC84087A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7F02EA2D-E413-469E-99B6-41722A996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6CD58999-DF12-451A-AD80-F436D43ABB9E}"/>
                </a:ext>
              </a:extLst>
            </p:cNvPr>
            <p:cNvSpPr txBox="1"/>
            <p:nvPr/>
          </p:nvSpPr>
          <p:spPr>
            <a:xfrm>
              <a:off x="2711212" y="328239"/>
              <a:ext cx="7677693" cy="557327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defRPr/>
              </a:pP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9471D6E8-8035-4E2B-A986-008B1E24197B}"/>
              </a:ext>
            </a:extLst>
          </p:cNvPr>
          <p:cNvSpPr txBox="1"/>
          <p:nvPr/>
        </p:nvSpPr>
        <p:spPr>
          <a:xfrm>
            <a:off x="3185837" y="301410"/>
            <a:ext cx="5912401" cy="644526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LANJUTAN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6FCB3-9F6E-49A7-8EBF-70E3D70B8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6" r="69194" b="20717"/>
          <a:stretch/>
        </p:blipFill>
        <p:spPr>
          <a:xfrm>
            <a:off x="240890" y="972765"/>
            <a:ext cx="4449097" cy="5765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45473-373A-4039-94FB-18F51F34B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95" t="8530" r="65939" b="20502"/>
          <a:stretch/>
        </p:blipFill>
        <p:spPr>
          <a:xfrm>
            <a:off x="4930877" y="972765"/>
            <a:ext cx="4990678" cy="57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002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428633CE-AC37-43EB-945E-6DCC84087A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7F02EA2D-E413-469E-99B6-41722A996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6CD58999-DF12-451A-AD80-F436D43ABB9E}"/>
                </a:ext>
              </a:extLst>
            </p:cNvPr>
            <p:cNvSpPr txBox="1"/>
            <p:nvPr/>
          </p:nvSpPr>
          <p:spPr>
            <a:xfrm>
              <a:off x="2711212" y="328239"/>
              <a:ext cx="7677693" cy="557327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defRPr/>
              </a:pP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9471D6E8-8035-4E2B-A986-008B1E24197B}"/>
              </a:ext>
            </a:extLst>
          </p:cNvPr>
          <p:cNvSpPr txBox="1"/>
          <p:nvPr/>
        </p:nvSpPr>
        <p:spPr>
          <a:xfrm>
            <a:off x="3185837" y="301410"/>
            <a:ext cx="5912401" cy="644526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LANJUTAN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B9FB1-E21D-4230-9A0C-33C0B82D3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1" r="67500" b="20717"/>
          <a:stretch/>
        </p:blipFill>
        <p:spPr>
          <a:xfrm>
            <a:off x="519777" y="986135"/>
            <a:ext cx="4763986" cy="5798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CFB31-4F58-41E0-A009-0F03BFDBE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122" r="71250" b="20932"/>
          <a:stretch/>
        </p:blipFill>
        <p:spPr>
          <a:xfrm>
            <a:off x="5904271" y="972765"/>
            <a:ext cx="5591474" cy="27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992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8">
            <a:extLst>
              <a:ext uri="{FF2B5EF4-FFF2-40B4-BE49-F238E27FC236}">
                <a16:creationId xmlns:a16="http://schemas.microsoft.com/office/drawing/2014/main" id="{FB3DEA64-0C4E-4FC1-BFAB-E14F5D8BC340}"/>
              </a:ext>
            </a:extLst>
          </p:cNvPr>
          <p:cNvGrpSpPr/>
          <p:nvPr/>
        </p:nvGrpSpPr>
        <p:grpSpPr>
          <a:xfrm>
            <a:off x="-110168" y="0"/>
            <a:ext cx="12302168" cy="6858000"/>
            <a:chOff x="-110168" y="0"/>
            <a:chExt cx="12302168" cy="6858000"/>
          </a:xfrm>
        </p:grpSpPr>
        <p:pic>
          <p:nvPicPr>
            <p:cNvPr id="3" name="图片 29">
              <a:extLst>
                <a:ext uri="{FF2B5EF4-FFF2-40B4-BE49-F238E27FC236}">
                  <a16:creationId xmlns:a16="http://schemas.microsoft.com/office/drawing/2014/main" id="{C8D98904-38FC-44CC-BB46-3AE2EA703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组合 35">
              <a:extLst>
                <a:ext uri="{FF2B5EF4-FFF2-40B4-BE49-F238E27FC236}">
                  <a16:creationId xmlns:a16="http://schemas.microsoft.com/office/drawing/2014/main" id="{67BC4D24-B517-4D3E-BBCB-12B49E0C4D93}"/>
                </a:ext>
              </a:extLst>
            </p:cNvPr>
            <p:cNvGrpSpPr/>
            <p:nvPr/>
          </p:nvGrpSpPr>
          <p:grpSpPr>
            <a:xfrm>
              <a:off x="-110168" y="771781"/>
              <a:ext cx="7916858" cy="1617089"/>
              <a:chOff x="-110168" y="626641"/>
              <a:chExt cx="7916858" cy="1617089"/>
            </a:xfrm>
          </p:grpSpPr>
          <p:sp>
            <p:nvSpPr>
              <p:cNvPr id="5" name="矩形 36">
                <a:extLst>
                  <a:ext uri="{FF2B5EF4-FFF2-40B4-BE49-F238E27FC236}">
                    <a16:creationId xmlns:a16="http://schemas.microsoft.com/office/drawing/2014/main" id="{E1D6C46C-F3A5-4863-8833-8B860C0BBF3F}"/>
                  </a:ext>
                </a:extLst>
              </p:cNvPr>
              <p:cNvSpPr/>
              <p:nvPr/>
            </p:nvSpPr>
            <p:spPr>
              <a:xfrm>
                <a:off x="144641" y="1052747"/>
                <a:ext cx="7662049" cy="1190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23AB584F-FEA2-48D6-9A34-72F8875A7AB3}"/>
                  </a:ext>
                </a:extLst>
              </p:cNvPr>
              <p:cNvSpPr txBox="1"/>
              <p:nvPr/>
            </p:nvSpPr>
            <p:spPr>
              <a:xfrm>
                <a:off x="-110168" y="626641"/>
                <a:ext cx="4153359" cy="428715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altLang="zh-CN" sz="2000" spc="600" dirty="0">
                    <a:solidFill>
                      <a:schemeClr val="bg1"/>
                    </a:solidFill>
                    <a:latin typeface="Yeseva One" panose="00000500000000000000" charset="0"/>
                    <a:ea typeface="Yeseva One" panose="00000500000000000000" charset="0"/>
                  </a:rPr>
                  <a:t>TUJUAN PENGUKURAN</a:t>
                </a:r>
                <a:endParaRPr lang="zh-CN" altLang="en-US" sz="2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8A8265-7B7B-4E37-BD66-774BF529D0E0}"/>
              </a:ext>
            </a:extLst>
          </p:cNvPr>
          <p:cNvSpPr/>
          <p:nvPr/>
        </p:nvSpPr>
        <p:spPr>
          <a:xfrm>
            <a:off x="198438" y="1131534"/>
            <a:ext cx="84877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air yang </a:t>
            </a:r>
            <a:r>
              <a:rPr lang="en-US" dirty="0" err="1"/>
              <a:t>berdasarkan</a:t>
            </a:r>
            <a:r>
              <a:rPr lang="en-US" dirty="0"/>
              <a:t> :</a:t>
            </a:r>
          </a:p>
          <a:p>
            <a:pPr lvl="0"/>
            <a:r>
              <a:rPr lang="en-US" dirty="0"/>
              <a:t>a. Air yang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pompa</a:t>
            </a:r>
            <a:r>
              <a:rPr lang="en-US" dirty="0"/>
              <a:t> air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gelas</a:t>
            </a:r>
            <a:endParaRPr lang="en-US" dirty="0"/>
          </a:p>
          <a:p>
            <a:pPr lvl="0"/>
            <a:r>
              <a:rPr lang="en-US" dirty="0"/>
              <a:t>b. Nilai air yang </a:t>
            </a:r>
            <a:r>
              <a:rPr lang="en-US" dirty="0" err="1"/>
              <a:t>tertera</a:t>
            </a:r>
            <a:r>
              <a:rPr lang="en-US" dirty="0"/>
              <a:t> di </a:t>
            </a:r>
            <a:r>
              <a:rPr lang="en-US" dirty="0" err="1"/>
              <a:t>layar</a:t>
            </a:r>
            <a:r>
              <a:rPr lang="en-US" dirty="0"/>
              <a:t> LCD.</a:t>
            </a:r>
          </a:p>
          <a:p>
            <a:pPr algn="ctr"/>
            <a:endParaRPr lang="en-US" dirty="0"/>
          </a:p>
        </p:txBody>
      </p:sp>
      <p:sp>
        <p:nvSpPr>
          <p:cNvPr id="9" name="矩形 36">
            <a:extLst>
              <a:ext uri="{FF2B5EF4-FFF2-40B4-BE49-F238E27FC236}">
                <a16:creationId xmlns:a16="http://schemas.microsoft.com/office/drawing/2014/main" id="{757E3FFA-B5C2-49FC-9D00-8B715713CAA4}"/>
              </a:ext>
            </a:extLst>
          </p:cNvPr>
          <p:cNvSpPr/>
          <p:nvPr/>
        </p:nvSpPr>
        <p:spPr>
          <a:xfrm>
            <a:off x="1608013" y="2768939"/>
            <a:ext cx="8487762" cy="1477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Perlengkapan</a:t>
            </a:r>
            <a:r>
              <a:rPr lang="en-US" dirty="0">
                <a:solidFill>
                  <a:schemeClr val="tx1"/>
                </a:solidFill>
              </a:rPr>
              <a:t> yang kami </a:t>
            </a:r>
            <a:r>
              <a:rPr lang="en-US" dirty="0" err="1">
                <a:solidFill>
                  <a:schemeClr val="tx1"/>
                </a:solidFill>
              </a:rPr>
              <a:t>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pengukuran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gelas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ukur</a:t>
            </a:r>
            <a:r>
              <a:rPr lang="en-US" dirty="0">
                <a:solidFill>
                  <a:schemeClr val="tx1"/>
                </a:solidFill>
              </a:rPr>
              <a:t> 200 ml dan 400 ml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wadah</a:t>
            </a:r>
            <a:r>
              <a:rPr lang="en-US" dirty="0">
                <a:solidFill>
                  <a:schemeClr val="tx1"/>
                </a:solidFill>
              </a:rPr>
              <a:t> air yang </a:t>
            </a:r>
            <a:r>
              <a:rPr lang="en-US" dirty="0" err="1">
                <a:solidFill>
                  <a:schemeClr val="tx1"/>
                </a:solidFill>
              </a:rPr>
              <a:t>keluar</a:t>
            </a:r>
            <a:r>
              <a:rPr lang="en-US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10" name="矩形: 圆角 5">
            <a:extLst>
              <a:ext uri="{FF2B5EF4-FFF2-40B4-BE49-F238E27FC236}">
                <a16:creationId xmlns:a16="http://schemas.microsoft.com/office/drawing/2014/main" id="{C5462B16-CC1E-4C5F-98B6-252D6075C925}"/>
              </a:ext>
            </a:extLst>
          </p:cNvPr>
          <p:cNvSpPr/>
          <p:nvPr/>
        </p:nvSpPr>
        <p:spPr>
          <a:xfrm>
            <a:off x="3442927" y="217670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6B77"/>
                </a:solidFill>
                <a:latin typeface="Yeseva One" panose="00000500000000000000" charset="0"/>
                <a:ea typeface="Yeseva One" panose="00000500000000000000" charset="0"/>
              </a:rPr>
              <a:t>PENGUKURAN</a:t>
            </a:r>
            <a:endParaRPr sz="2000" dirty="0">
              <a:solidFill>
                <a:srgbClr val="0D6B77"/>
              </a:solidFill>
              <a:uFillTx/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5E36B34-9A12-430B-BF01-F1D6366F33AD}"/>
              </a:ext>
            </a:extLst>
          </p:cNvPr>
          <p:cNvSpPr txBox="1"/>
          <p:nvPr/>
        </p:nvSpPr>
        <p:spPr>
          <a:xfrm>
            <a:off x="1150209" y="2411358"/>
            <a:ext cx="6645051" cy="3575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PERLENGKAPAN YANG DIGUNAKAN </a:t>
            </a:r>
            <a:endParaRPr lang="zh-CN" altLang="en-US" sz="2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5" name="矩形 36">
            <a:extLst>
              <a:ext uri="{FF2B5EF4-FFF2-40B4-BE49-F238E27FC236}">
                <a16:creationId xmlns:a16="http://schemas.microsoft.com/office/drawing/2014/main" id="{26D86977-5081-4DB3-9F2C-2637795115DA}"/>
              </a:ext>
            </a:extLst>
          </p:cNvPr>
          <p:cNvSpPr/>
          <p:nvPr/>
        </p:nvSpPr>
        <p:spPr>
          <a:xfrm>
            <a:off x="3280603" y="4590119"/>
            <a:ext cx="8487762" cy="2142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Menyiapkan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perlengkapan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Memeriksa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memastikan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semua</a:t>
            </a:r>
            <a:r>
              <a:rPr lang="en-US" dirty="0">
                <a:solidFill>
                  <a:schemeClr val="tx1"/>
                </a:solidFill>
              </a:rPr>
              <a:t> pin </a:t>
            </a:r>
            <a:r>
              <a:rPr lang="en-US" dirty="0" err="1">
                <a:solidFill>
                  <a:schemeClr val="tx1"/>
                </a:solidFill>
              </a:rPr>
              <a:t>tersambung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benar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Menekan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tombol</a:t>
            </a:r>
            <a:r>
              <a:rPr lang="en-US" dirty="0">
                <a:solidFill>
                  <a:schemeClr val="tx1"/>
                </a:solidFill>
              </a:rPr>
              <a:t> push button </a:t>
            </a:r>
            <a:r>
              <a:rPr lang="en-US" dirty="0" err="1">
                <a:solidFill>
                  <a:schemeClr val="tx1"/>
                </a:solidFill>
              </a:rPr>
              <a:t>merah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mengisi</a:t>
            </a:r>
            <a:r>
              <a:rPr lang="en-US" dirty="0">
                <a:solidFill>
                  <a:schemeClr val="tx1"/>
                </a:solidFill>
              </a:rPr>
              <a:t> air 400 ml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Memeriksa</a:t>
            </a:r>
            <a:r>
              <a:rPr lang="en-US" dirty="0">
                <a:solidFill>
                  <a:schemeClr val="tx1"/>
                </a:solidFill>
              </a:rPr>
              <a:t> LCD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berapa</a:t>
            </a:r>
            <a:r>
              <a:rPr lang="en-US" dirty="0">
                <a:solidFill>
                  <a:schemeClr val="tx1"/>
                </a:solidFill>
              </a:rPr>
              <a:t> air yang </a:t>
            </a:r>
            <a:r>
              <a:rPr lang="en-US" dirty="0" err="1">
                <a:solidFill>
                  <a:schemeClr val="tx1"/>
                </a:solidFill>
              </a:rPr>
              <a:t>terisi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terisi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mencatat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pengukuran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apakah</a:t>
            </a:r>
            <a:r>
              <a:rPr lang="en-US" dirty="0">
                <a:solidFill>
                  <a:schemeClr val="tx1"/>
                </a:solidFill>
              </a:rPr>
              <a:t> air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tertera</a:t>
            </a:r>
            <a:r>
              <a:rPr lang="en-US" dirty="0">
                <a:solidFill>
                  <a:schemeClr val="tx1"/>
                </a:solidFill>
              </a:rPr>
              <a:t> di layer LCD.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Lalu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mengisi</a:t>
            </a:r>
            <a:r>
              <a:rPr lang="en-US" dirty="0">
                <a:solidFill>
                  <a:schemeClr val="tx1"/>
                </a:solidFill>
              </a:rPr>
              <a:t> air 200 ml </a:t>
            </a:r>
            <a:r>
              <a:rPr lang="en-US" dirty="0" err="1">
                <a:solidFill>
                  <a:schemeClr val="tx1"/>
                </a:solidFill>
              </a:rPr>
              <a:t>ulangi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langkah</a:t>
            </a:r>
            <a:r>
              <a:rPr lang="en-US" dirty="0">
                <a:solidFill>
                  <a:schemeClr val="tx1"/>
                </a:solidFill>
              </a:rPr>
              <a:t> c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e 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F7A9384C-97EF-4EAD-B710-8FFEAFBA44E0}"/>
              </a:ext>
            </a:extLst>
          </p:cNvPr>
          <p:cNvSpPr txBox="1"/>
          <p:nvPr/>
        </p:nvSpPr>
        <p:spPr>
          <a:xfrm>
            <a:off x="2822799" y="4232538"/>
            <a:ext cx="4926741" cy="3575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2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LANGKAH PENGUKURAN</a:t>
            </a:r>
            <a:endParaRPr lang="zh-CN" altLang="en-US" sz="2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5EB4BD88-C3A2-4292-833C-85878F292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E4D9924E-70B5-4F63-B15B-CD2BE15AB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2ED33242-1E93-47B9-A748-AE28D37289DD}"/>
                </a:ext>
              </a:extLst>
            </p:cNvPr>
            <p:cNvSpPr txBox="1"/>
            <p:nvPr/>
          </p:nvSpPr>
          <p:spPr>
            <a:xfrm>
              <a:off x="2711212" y="328239"/>
              <a:ext cx="7677693" cy="557327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defRPr/>
              </a:pP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74DE288C-29B8-4DB9-BAE7-F4A40845826A}"/>
              </a:ext>
            </a:extLst>
          </p:cNvPr>
          <p:cNvSpPr txBox="1"/>
          <p:nvPr/>
        </p:nvSpPr>
        <p:spPr>
          <a:xfrm>
            <a:off x="3185837" y="301410"/>
            <a:ext cx="5912401" cy="644526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HASIL PENGUKURAN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E10E5C-825A-472C-A4AE-B3A225B28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02047"/>
              </p:ext>
            </p:extLst>
          </p:nvPr>
        </p:nvGraphicFramePr>
        <p:xfrm>
          <a:off x="198438" y="1952501"/>
          <a:ext cx="5662536" cy="4723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0971">
                  <a:extLst>
                    <a:ext uri="{9D8B030D-6E8A-4147-A177-3AD203B41FA5}">
                      <a16:colId xmlns:a16="http://schemas.microsoft.com/office/drawing/2014/main" val="4028956092"/>
                    </a:ext>
                  </a:extLst>
                </a:gridCol>
                <a:gridCol w="1399058">
                  <a:extLst>
                    <a:ext uri="{9D8B030D-6E8A-4147-A177-3AD203B41FA5}">
                      <a16:colId xmlns:a16="http://schemas.microsoft.com/office/drawing/2014/main" val="475680808"/>
                    </a:ext>
                  </a:extLst>
                </a:gridCol>
                <a:gridCol w="2122507">
                  <a:extLst>
                    <a:ext uri="{9D8B030D-6E8A-4147-A177-3AD203B41FA5}">
                      <a16:colId xmlns:a16="http://schemas.microsoft.com/office/drawing/2014/main" val="2196093548"/>
                    </a:ext>
                  </a:extLst>
                </a:gridCol>
              </a:tblGrid>
              <a:tr h="13623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Pengujian pada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tombol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Setting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Keluaran</a:t>
                      </a:r>
                      <a:r>
                        <a:rPr lang="en-US" sz="1200" dirty="0">
                          <a:effectLst/>
                        </a:rPr>
                        <a:t> pada </a:t>
                      </a:r>
                      <a:r>
                        <a:rPr lang="en-US" sz="1200" dirty="0" err="1">
                          <a:effectLst/>
                        </a:rPr>
                        <a:t>gelas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ukur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2452936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5516916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200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4352564"/>
                  </a:ext>
                </a:extLst>
              </a:tr>
              <a:tr h="69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205 ml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947829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1042431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210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627654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039B2-E9E9-40B7-9828-C31646392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352414"/>
              </p:ext>
            </p:extLst>
          </p:nvPr>
        </p:nvGraphicFramePr>
        <p:xfrm>
          <a:off x="6331028" y="1952500"/>
          <a:ext cx="5662534" cy="47237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0970">
                  <a:extLst>
                    <a:ext uri="{9D8B030D-6E8A-4147-A177-3AD203B41FA5}">
                      <a16:colId xmlns:a16="http://schemas.microsoft.com/office/drawing/2014/main" val="1403471414"/>
                    </a:ext>
                  </a:extLst>
                </a:gridCol>
                <a:gridCol w="1399058">
                  <a:extLst>
                    <a:ext uri="{9D8B030D-6E8A-4147-A177-3AD203B41FA5}">
                      <a16:colId xmlns:a16="http://schemas.microsoft.com/office/drawing/2014/main" val="1218524956"/>
                    </a:ext>
                  </a:extLst>
                </a:gridCol>
                <a:gridCol w="2122506">
                  <a:extLst>
                    <a:ext uri="{9D8B030D-6E8A-4147-A177-3AD203B41FA5}">
                      <a16:colId xmlns:a16="http://schemas.microsoft.com/office/drawing/2014/main" val="699078903"/>
                    </a:ext>
                  </a:extLst>
                </a:gridCol>
              </a:tblGrid>
              <a:tr h="13623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Pengujian pada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tombol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Setting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Keluaran pada gelas ukur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6433056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389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3589036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401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0569349"/>
                  </a:ext>
                </a:extLst>
              </a:tr>
              <a:tr h="6916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390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104759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403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3427689"/>
                  </a:ext>
                </a:extLst>
              </a:tr>
              <a:tr h="6674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395 ml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119606"/>
                  </a:ext>
                </a:extLst>
              </a:tr>
            </a:tbl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D2ABD064-6DF8-4BCC-8593-BCD564FBC614}"/>
              </a:ext>
            </a:extLst>
          </p:cNvPr>
          <p:cNvSpPr txBox="1"/>
          <p:nvPr/>
        </p:nvSpPr>
        <p:spPr>
          <a:xfrm>
            <a:off x="198438" y="1268490"/>
            <a:ext cx="5372567" cy="557327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1800" dirty="0" err="1">
                <a:solidFill>
                  <a:schemeClr val="bg1"/>
                </a:solidFill>
              </a:rPr>
              <a:t>Perbandingan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jumlah</a:t>
            </a:r>
            <a:r>
              <a:rPr lang="en-US" sz="1800" dirty="0">
                <a:solidFill>
                  <a:schemeClr val="bg1"/>
                </a:solidFill>
              </a:rPr>
              <a:t> air yang </a:t>
            </a:r>
            <a:r>
              <a:rPr lang="en-US" sz="1800" dirty="0" err="1">
                <a:solidFill>
                  <a:schemeClr val="bg1"/>
                </a:solidFill>
              </a:rPr>
              <a:t>disetting</a:t>
            </a:r>
            <a:r>
              <a:rPr lang="en-US" sz="1800" dirty="0">
                <a:solidFill>
                  <a:schemeClr val="bg1"/>
                </a:solidFill>
              </a:rPr>
              <a:t> di </a:t>
            </a:r>
            <a:r>
              <a:rPr lang="en-US" sz="1800" dirty="0" err="1">
                <a:solidFill>
                  <a:schemeClr val="bg1"/>
                </a:solidFill>
              </a:rPr>
              <a:t>tombol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merah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dengan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keluar</a:t>
            </a:r>
            <a:endParaRPr lang="zh-CN" altLang="en-US" sz="1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3D7E051-2161-4F30-B5ED-B7928084EDF2}"/>
              </a:ext>
            </a:extLst>
          </p:cNvPr>
          <p:cNvSpPr txBox="1"/>
          <p:nvPr/>
        </p:nvSpPr>
        <p:spPr>
          <a:xfrm>
            <a:off x="6331028" y="1280111"/>
            <a:ext cx="5372567" cy="557327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1800" dirty="0" err="1">
                <a:solidFill>
                  <a:schemeClr val="bg1"/>
                </a:solidFill>
              </a:rPr>
              <a:t>Perbandingan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jumlah</a:t>
            </a:r>
            <a:r>
              <a:rPr lang="en-US" sz="1800" dirty="0">
                <a:solidFill>
                  <a:schemeClr val="bg1"/>
                </a:solidFill>
              </a:rPr>
              <a:t> air yang </a:t>
            </a:r>
            <a:r>
              <a:rPr lang="en-US" sz="1800" dirty="0" err="1">
                <a:solidFill>
                  <a:schemeClr val="bg1"/>
                </a:solidFill>
              </a:rPr>
              <a:t>disetting</a:t>
            </a:r>
            <a:r>
              <a:rPr lang="en-US" sz="1800" dirty="0">
                <a:solidFill>
                  <a:schemeClr val="bg1"/>
                </a:solidFill>
              </a:rPr>
              <a:t> di </a:t>
            </a:r>
            <a:r>
              <a:rPr lang="en-US" sz="1800" dirty="0" err="1">
                <a:solidFill>
                  <a:schemeClr val="bg1"/>
                </a:solidFill>
              </a:rPr>
              <a:t>tombol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hijau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dengan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keluar</a:t>
            </a:r>
            <a:endParaRPr lang="zh-CN" altLang="en-US" sz="1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1405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03733FA7-44C5-45B2-B77E-97E6173F8D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AB897C1C-9E20-4F85-843D-98DEC1008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组合 25">
              <a:extLst>
                <a:ext uri="{FF2B5EF4-FFF2-40B4-BE49-F238E27FC236}">
                  <a16:creationId xmlns:a16="http://schemas.microsoft.com/office/drawing/2014/main" id="{47D76589-D1A6-4602-A3ED-1A1E99A0C00C}"/>
                </a:ext>
              </a:extLst>
            </p:cNvPr>
            <p:cNvGrpSpPr/>
            <p:nvPr/>
          </p:nvGrpSpPr>
          <p:grpSpPr>
            <a:xfrm>
              <a:off x="235093" y="328239"/>
              <a:ext cx="11762276" cy="5323413"/>
              <a:chOff x="235093" y="183099"/>
              <a:chExt cx="11762276" cy="5323413"/>
            </a:xfrm>
          </p:grpSpPr>
          <p:sp>
            <p:nvSpPr>
              <p:cNvPr id="5" name="矩形 26">
                <a:extLst>
                  <a:ext uri="{FF2B5EF4-FFF2-40B4-BE49-F238E27FC236}">
                    <a16:creationId xmlns:a16="http://schemas.microsoft.com/office/drawing/2014/main" id="{25BCFB4B-C463-4DDF-8140-53E88937DAEC}"/>
                  </a:ext>
                </a:extLst>
              </p:cNvPr>
              <p:cNvSpPr/>
              <p:nvPr/>
            </p:nvSpPr>
            <p:spPr>
              <a:xfrm>
                <a:off x="235093" y="1531943"/>
                <a:ext cx="11762276" cy="3974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4E59B8EE-65AB-42CA-BD3B-258D320DBB08}"/>
                  </a:ext>
                </a:extLst>
              </p:cNvPr>
              <p:cNvSpPr txBox="1"/>
              <p:nvPr/>
            </p:nvSpPr>
            <p:spPr>
              <a:xfrm>
                <a:off x="2711212" y="183099"/>
                <a:ext cx="7677693" cy="557327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dist">
                  <a:defRPr/>
                </a:pP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7" name="矩形: 圆角 5">
            <a:extLst>
              <a:ext uri="{FF2B5EF4-FFF2-40B4-BE49-F238E27FC236}">
                <a16:creationId xmlns:a16="http://schemas.microsoft.com/office/drawing/2014/main" id="{E8F75E06-E449-4610-9BA2-96069229A021}"/>
              </a:ext>
            </a:extLst>
          </p:cNvPr>
          <p:cNvSpPr/>
          <p:nvPr/>
        </p:nvSpPr>
        <p:spPr>
          <a:xfrm>
            <a:off x="3442927" y="217670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6B77"/>
                </a:solidFill>
                <a:uFillTx/>
                <a:latin typeface="Yeseva One" panose="00000500000000000000" charset="0"/>
                <a:ea typeface="Yeseva One" panose="00000500000000000000" charset="0"/>
              </a:rPr>
              <a:t>KESIMPULAN</a:t>
            </a:r>
            <a:endParaRPr sz="2000" dirty="0">
              <a:solidFill>
                <a:srgbClr val="0D6B77"/>
              </a:solidFill>
              <a:uFillTx/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A2877-8B3D-403F-9A93-4403368880C1}"/>
              </a:ext>
            </a:extLst>
          </p:cNvPr>
          <p:cNvSpPr/>
          <p:nvPr/>
        </p:nvSpPr>
        <p:spPr>
          <a:xfrm>
            <a:off x="0" y="1690050"/>
            <a:ext cx="11086641" cy="374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Kesimpulan yang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diambil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proyek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elektronika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berjudul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Pengisian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Air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dua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jenis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ukuran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sensor volume/water flow sensor”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sebagai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berikut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2573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Pengisi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Air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Otomatis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mikrokontroler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bekerja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baik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menampilkan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jumlah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volume yang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diinginkan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menampilkannya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pada layer LCD.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2573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Hasil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pengujian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menunjukkan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bahwa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komponen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bekerja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baik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dan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akurasi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diatur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melalui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kalibrasi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program agar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mendapat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sesuai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12573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Menurut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faktor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lain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sebaiknya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melebihi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 ml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diangkat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tumpah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573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758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1336040" y="2696845"/>
            <a:ext cx="827151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4400" b="1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Thank </a:t>
            </a:r>
            <a:r>
              <a:rPr lang="en-US" altLang="zh-CN" sz="4400" b="1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YOU</a:t>
            </a:r>
            <a:endParaRPr lang="zh-CN" altLang="en-US" sz="4400" b="1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3043323" y="3813968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rgbClr val="0D6B77"/>
                </a:solidFill>
                <a:latin typeface="Yeseva One" panose="00000500000000000000" charset="0"/>
                <a:ea typeface="Yeseva One" panose="00000500000000000000" charset="0"/>
              </a:rPr>
              <a:t>TERIMA KASIH </a:t>
            </a:r>
            <a:endParaRPr sz="1200" spc="600" dirty="0">
              <a:solidFill>
                <a:srgbClr val="0D6B77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</p:spTree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9949" y="3733308"/>
            <a:ext cx="4252643" cy="97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Ulfah</a:t>
            </a: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 Az-</a:t>
            </a:r>
            <a:r>
              <a:rPr lang="en-US" altLang="zh-CN" sz="1600" dirty="0" err="1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Zahiyah</a:t>
            </a: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3.32.20.2.24</a:t>
            </a:r>
          </a:p>
          <a:p>
            <a:pPr algn="ctr">
              <a:lnSpc>
                <a:spcPct val="130000"/>
              </a:lnSpc>
            </a:pPr>
            <a:endParaRPr lang="en-US" altLang="zh-CN" sz="1335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914728-D4EB-48AA-BAEE-A18CFDDD103E}"/>
              </a:ext>
            </a:extLst>
          </p:cNvPr>
          <p:cNvSpPr/>
          <p:nvPr/>
        </p:nvSpPr>
        <p:spPr>
          <a:xfrm>
            <a:off x="1818638" y="1869835"/>
            <a:ext cx="2180749" cy="218074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12AA93-2763-4D7D-9520-0EC62D48E94D}"/>
              </a:ext>
            </a:extLst>
          </p:cNvPr>
          <p:cNvSpPr/>
          <p:nvPr/>
        </p:nvSpPr>
        <p:spPr>
          <a:xfrm>
            <a:off x="5198383" y="1869835"/>
            <a:ext cx="2180749" cy="218074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959373F1-FB94-4F05-ACBB-D921D17B145E}"/>
              </a:ext>
            </a:extLst>
          </p:cNvPr>
          <p:cNvSpPr/>
          <p:nvPr/>
        </p:nvSpPr>
        <p:spPr>
          <a:xfrm>
            <a:off x="4119091" y="3748553"/>
            <a:ext cx="4252643" cy="1063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Barik </a:t>
            </a:r>
            <a:r>
              <a:rPr lang="en-US" altLang="zh-CN" sz="1600" dirty="0" err="1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Riski</a:t>
            </a:r>
            <a:endParaRPr lang="en-US" altLang="zh-CN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3.32.20.2.05</a:t>
            </a:r>
          </a:p>
          <a:p>
            <a:pPr algn="ctr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73F1331D-1025-45E1-B9C2-49C9C5DBE8BB}"/>
              </a:ext>
            </a:extLst>
          </p:cNvPr>
          <p:cNvSpPr/>
          <p:nvPr/>
        </p:nvSpPr>
        <p:spPr>
          <a:xfrm>
            <a:off x="1983134" y="2044484"/>
            <a:ext cx="1866274" cy="1591082"/>
          </a:xfrm>
          <a:prstGeom prst="frame">
            <a:avLst>
              <a:gd name="adj1" fmla="val 43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322956-8E70-4AB6-BA85-E5328521E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54" y="1404601"/>
            <a:ext cx="1718118" cy="229082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4EBE5F5D-20FA-43EB-B908-406B445AC5EC}"/>
              </a:ext>
            </a:extLst>
          </p:cNvPr>
          <p:cNvSpPr/>
          <p:nvPr/>
        </p:nvSpPr>
        <p:spPr>
          <a:xfrm>
            <a:off x="5384949" y="2043929"/>
            <a:ext cx="1720931" cy="1591637"/>
          </a:xfrm>
          <a:prstGeom prst="frame">
            <a:avLst>
              <a:gd name="adj1" fmla="val 43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B63EBF-8322-4B54-9EA6-D4266361BA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5" b="10889"/>
          <a:stretch/>
        </p:blipFill>
        <p:spPr>
          <a:xfrm>
            <a:off x="5450691" y="1673863"/>
            <a:ext cx="1589445" cy="190214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FA39E9E7-A9E6-4D10-9AD0-AA15811C21E9}"/>
              </a:ext>
            </a:extLst>
          </p:cNvPr>
          <p:cNvSpPr txBox="1"/>
          <p:nvPr/>
        </p:nvSpPr>
        <p:spPr>
          <a:xfrm>
            <a:off x="2284649" y="859447"/>
            <a:ext cx="5181986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NAMA KELOMPOK :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4" grpId="0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198437" y="328239"/>
              <a:ext cx="11793538" cy="6382507"/>
              <a:chOff x="198437" y="183099"/>
              <a:chExt cx="11793538" cy="638250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98437" y="948050"/>
                <a:ext cx="11793538" cy="5617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标题 1"/>
              <p:cNvSpPr txBox="1"/>
              <p:nvPr/>
            </p:nvSpPr>
            <p:spPr>
              <a:xfrm>
                <a:off x="2711212" y="183099"/>
                <a:ext cx="7677693" cy="557327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dist">
                  <a:defRPr/>
                </a:pP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E9A5410-A739-4E00-8725-A2375F207CAD}"/>
              </a:ext>
            </a:extLst>
          </p:cNvPr>
          <p:cNvSpPr txBox="1"/>
          <p:nvPr/>
        </p:nvSpPr>
        <p:spPr>
          <a:xfrm>
            <a:off x="3561055" y="267499"/>
            <a:ext cx="5069889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GAMBAR ALAT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236355-439D-4420-A929-1774D4CB6B9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t="7533" r="8774" b="8937"/>
          <a:stretch/>
        </p:blipFill>
        <p:spPr bwMode="auto">
          <a:xfrm>
            <a:off x="5977111" y="1399685"/>
            <a:ext cx="5451942" cy="34099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389E6-5C24-454A-A2DB-067FA8B2B75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0" t="221" r="16085" b="11595"/>
          <a:stretch/>
        </p:blipFill>
        <p:spPr bwMode="auto">
          <a:xfrm>
            <a:off x="762947" y="1524293"/>
            <a:ext cx="4676140" cy="4590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69800-0934-4AD7-A5AB-B22AB133C9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2056" r="5787" b="19337"/>
          <a:stretch/>
        </p:blipFill>
        <p:spPr>
          <a:xfrm>
            <a:off x="7465706" y="4897026"/>
            <a:ext cx="2594587" cy="17355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36" name="组合 35"/>
            <p:cNvGrpSpPr/>
            <p:nvPr/>
          </p:nvGrpSpPr>
          <p:grpSpPr>
            <a:xfrm>
              <a:off x="198437" y="266626"/>
              <a:ext cx="11793538" cy="6444120"/>
              <a:chOff x="198437" y="121486"/>
              <a:chExt cx="11793538" cy="644412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98437" y="948050"/>
                <a:ext cx="11793538" cy="5617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标题 1"/>
              <p:cNvSpPr txBox="1"/>
              <p:nvPr/>
            </p:nvSpPr>
            <p:spPr>
              <a:xfrm>
                <a:off x="3504213" y="121486"/>
                <a:ext cx="5181986" cy="598282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altLang="zh-CN" sz="3000" spc="600" dirty="0">
                    <a:solidFill>
                      <a:schemeClr val="bg1"/>
                    </a:solidFill>
                    <a:latin typeface="Yeseva One" panose="00000500000000000000" charset="0"/>
                    <a:ea typeface="Yeseva One" panose="00000500000000000000" charset="0"/>
                  </a:rPr>
                  <a:t>LATAR BELAKANG</a:t>
                </a: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11" name="Subtitle 2"/>
          <p:cNvSpPr txBox="1"/>
          <p:nvPr/>
        </p:nvSpPr>
        <p:spPr>
          <a:xfrm>
            <a:off x="279285" y="1408188"/>
            <a:ext cx="11563847" cy="464425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1800" dirty="0" err="1"/>
              <a:t>Kemajuan</a:t>
            </a:r>
            <a:r>
              <a:rPr lang="en-US" sz="1800" dirty="0"/>
              <a:t> </a:t>
            </a:r>
            <a:r>
              <a:rPr lang="en-US" sz="1800" dirty="0" err="1"/>
              <a:t>ilmu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 dan </a:t>
            </a:r>
            <a:r>
              <a:rPr lang="en-US" sz="1800" dirty="0" err="1"/>
              <a:t>teknologi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mendorong</a:t>
            </a:r>
            <a:r>
              <a:rPr lang="en-US" sz="1800" dirty="0"/>
              <a:t> </a:t>
            </a:r>
            <a:r>
              <a:rPr lang="en-US" sz="1800" dirty="0" err="1"/>
              <a:t>manusia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berusaha</a:t>
            </a:r>
            <a:r>
              <a:rPr lang="en-US" sz="1800" dirty="0"/>
              <a:t> </a:t>
            </a:r>
            <a:r>
              <a:rPr lang="en-US" sz="1800" dirty="0" err="1"/>
              <a:t>mengatasi</a:t>
            </a:r>
            <a:r>
              <a:rPr lang="en-US" sz="1800" dirty="0"/>
              <a:t> </a:t>
            </a:r>
            <a:r>
              <a:rPr lang="en-US" sz="1800" dirty="0" err="1"/>
              <a:t>segala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yang </a:t>
            </a:r>
            <a:r>
              <a:rPr lang="en-US" sz="1800" dirty="0" err="1"/>
              <a:t>timbul</a:t>
            </a:r>
            <a:r>
              <a:rPr lang="en-US" sz="1800" dirty="0"/>
              <a:t> di </a:t>
            </a:r>
            <a:r>
              <a:rPr lang="en-US" sz="1800" dirty="0" err="1"/>
              <a:t>sekitarnnya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meringankan</a:t>
            </a:r>
            <a:r>
              <a:rPr lang="en-US" sz="1800" dirty="0"/>
              <a:t> </a:t>
            </a:r>
            <a:r>
              <a:rPr lang="en-US" sz="1800" dirty="0" err="1"/>
              <a:t>pekerjaan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. Salah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teknologi</a:t>
            </a:r>
            <a:r>
              <a:rPr lang="en-US" sz="1800" dirty="0"/>
              <a:t> yang </a:t>
            </a:r>
            <a:r>
              <a:rPr lang="en-US" sz="1800" dirty="0" err="1"/>
              <a:t>sedang</a:t>
            </a:r>
            <a:r>
              <a:rPr lang="en-US" sz="1800" dirty="0"/>
              <a:t> </a:t>
            </a:r>
            <a:r>
              <a:rPr lang="en-US" sz="1800" dirty="0" err="1"/>
              <a:t>berkembang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mikrokontroler</a:t>
            </a:r>
            <a:r>
              <a:rPr lang="en-US" sz="1800" dirty="0"/>
              <a:t>. </a:t>
            </a:r>
            <a:r>
              <a:rPr lang="en-US" sz="1800" dirty="0" err="1"/>
              <a:t>Mikrokontroler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keluarga</a:t>
            </a:r>
            <a:r>
              <a:rPr lang="en-US" sz="1800" dirty="0"/>
              <a:t> </a:t>
            </a:r>
            <a:r>
              <a:rPr lang="en-US" sz="1800" dirty="0" err="1"/>
              <a:t>mikroprosesor</a:t>
            </a:r>
            <a:r>
              <a:rPr lang="en-US" sz="1800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chip 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pemprosesan</a:t>
            </a:r>
            <a:r>
              <a:rPr lang="en-US" sz="1800" dirty="0"/>
              <a:t> data </a:t>
            </a:r>
            <a:r>
              <a:rPr lang="en-US" sz="1800" dirty="0" err="1"/>
              <a:t>secara</a:t>
            </a:r>
            <a:r>
              <a:rPr lang="en-US" sz="1800" dirty="0"/>
              <a:t> digital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</a:t>
            </a:r>
            <a:r>
              <a:rPr lang="en-US" sz="1800" dirty="0" err="1"/>
              <a:t>bahasa</a:t>
            </a:r>
            <a:r>
              <a:rPr lang="en-US" sz="1800" dirty="0"/>
              <a:t> assembly yang </a:t>
            </a:r>
            <a:r>
              <a:rPr lang="en-US" sz="1800" dirty="0" err="1"/>
              <a:t>diberikan</a:t>
            </a:r>
            <a:r>
              <a:rPr lang="en-US" sz="1800" dirty="0"/>
              <a:t>.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memanfaatkan</a:t>
            </a:r>
            <a:r>
              <a:rPr lang="en-US" sz="1800" dirty="0"/>
              <a:t> </a:t>
            </a:r>
            <a:r>
              <a:rPr lang="en-US" sz="1800" dirty="0" err="1"/>
              <a:t>mikrokontroler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diciptakan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</a:t>
            </a:r>
            <a:r>
              <a:rPr lang="en-US" sz="1800" dirty="0" err="1"/>
              <a:t>secerdas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biaya</a:t>
            </a:r>
            <a:r>
              <a:rPr lang="en-US" sz="1800" dirty="0"/>
              <a:t> yang </a:t>
            </a:r>
            <a:r>
              <a:rPr lang="en-US" sz="1800" dirty="0" err="1"/>
              <a:t>relatif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murah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pada </a:t>
            </a:r>
            <a:r>
              <a:rPr lang="en-US" sz="1800" dirty="0" err="1"/>
              <a:t>komputer</a:t>
            </a:r>
            <a:r>
              <a:rPr lang="en-US" sz="1800" dirty="0"/>
              <a:t> .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yang </a:t>
            </a:r>
            <a:r>
              <a:rPr lang="en-US" sz="1800" dirty="0" err="1"/>
              <a:t>biasa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hadapi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kehidupan</a:t>
            </a:r>
            <a:r>
              <a:rPr lang="en-US" sz="1800" dirty="0"/>
              <a:t> </a:t>
            </a:r>
            <a:r>
              <a:rPr lang="en-US" sz="1800" dirty="0" err="1"/>
              <a:t>sehari-hari</a:t>
            </a:r>
            <a:r>
              <a:rPr lang="en-US" sz="1800" dirty="0"/>
              <a:t> </a:t>
            </a:r>
            <a:r>
              <a:rPr lang="en-US" sz="1800" dirty="0" err="1"/>
              <a:t>contoh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seorang</a:t>
            </a:r>
            <a:r>
              <a:rPr lang="en-US" sz="1800" dirty="0"/>
              <a:t> </a:t>
            </a:r>
            <a:r>
              <a:rPr lang="en-US" sz="1800" dirty="0" err="1"/>
              <a:t>anak</a:t>
            </a:r>
            <a:r>
              <a:rPr lang="en-US" sz="1800" dirty="0"/>
              <a:t> </a:t>
            </a:r>
            <a:r>
              <a:rPr lang="en-US" sz="1800" dirty="0" err="1"/>
              <a:t>disuruh</a:t>
            </a:r>
            <a:r>
              <a:rPr lang="en-US" sz="1800" dirty="0"/>
              <a:t> </a:t>
            </a:r>
            <a:r>
              <a:rPr lang="en-US" sz="1800" dirty="0" err="1"/>
              <a:t>mengisi</a:t>
            </a:r>
            <a:r>
              <a:rPr lang="en-US" sz="1800" dirty="0"/>
              <a:t> air pada </a:t>
            </a:r>
            <a:r>
              <a:rPr lang="en-US" sz="1800" dirty="0" err="1"/>
              <a:t>gelas,air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kali </a:t>
            </a:r>
            <a:r>
              <a:rPr lang="en-US" sz="1800" dirty="0" err="1"/>
              <a:t>berlebih</a:t>
            </a:r>
            <a:r>
              <a:rPr lang="en-US" sz="1800" dirty="0"/>
              <a:t> dan </a:t>
            </a:r>
            <a:r>
              <a:rPr lang="en-US" sz="1800" dirty="0" err="1"/>
              <a:t>tumpah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terlalu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,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seorang</a:t>
            </a:r>
            <a:r>
              <a:rPr lang="en-US" sz="1800" dirty="0"/>
              <a:t> </a:t>
            </a:r>
            <a:r>
              <a:rPr lang="en-US" sz="1800" dirty="0" err="1"/>
              <a:t>ibu</a:t>
            </a:r>
            <a:r>
              <a:rPr lang="en-US" sz="1800" dirty="0"/>
              <a:t> yang </a:t>
            </a:r>
            <a:r>
              <a:rPr lang="en-US" sz="1800" dirty="0" err="1"/>
              <a:t>ingin</a:t>
            </a:r>
            <a:r>
              <a:rPr lang="en-US" sz="1800" dirty="0"/>
              <a:t> </a:t>
            </a:r>
            <a:r>
              <a:rPr lang="en-US" sz="1800" dirty="0" err="1"/>
              <a:t>mengisi</a:t>
            </a:r>
            <a:r>
              <a:rPr lang="en-US" sz="1800" dirty="0"/>
              <a:t> air pada </a:t>
            </a:r>
            <a:r>
              <a:rPr lang="en-US" sz="1800" dirty="0" err="1"/>
              <a:t>gelas</a:t>
            </a:r>
            <a:r>
              <a:rPr lang="en-US" sz="1800" dirty="0"/>
              <a:t> </a:t>
            </a:r>
            <a:r>
              <a:rPr lang="en-US" sz="1800" dirty="0" err="1"/>
              <a:t>sambil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br>
              <a:rPr lang="en-US" sz="1800" dirty="0"/>
            </a:br>
            <a:r>
              <a:rPr lang="en-US" sz="1800" dirty="0" err="1"/>
              <a:t>pekerjaan</a:t>
            </a:r>
            <a:r>
              <a:rPr lang="en-US" sz="1800" dirty="0"/>
              <a:t> </a:t>
            </a:r>
            <a:r>
              <a:rPr lang="en-US" sz="1800" dirty="0" err="1"/>
              <a:t>lain,namun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karna</a:t>
            </a:r>
            <a:r>
              <a:rPr lang="en-US" sz="1800" dirty="0"/>
              <a:t> </a:t>
            </a:r>
            <a:r>
              <a:rPr lang="en-US" sz="1800" dirty="0" err="1"/>
              <a:t>harus</a:t>
            </a:r>
            <a:r>
              <a:rPr lang="en-US" sz="1800" dirty="0"/>
              <a:t> </a:t>
            </a:r>
            <a:r>
              <a:rPr lang="en-US" sz="1800" dirty="0" err="1"/>
              <a:t>menunggu</a:t>
            </a:r>
            <a:r>
              <a:rPr lang="en-US" sz="1800" dirty="0"/>
              <a:t> air yang </a:t>
            </a:r>
            <a:r>
              <a:rPr lang="en-US" sz="1800" dirty="0" err="1"/>
              <a:t>keluar</a:t>
            </a:r>
            <a:r>
              <a:rPr lang="en-US" sz="1800" dirty="0"/>
              <a:t> </a:t>
            </a:r>
            <a:r>
              <a:rPr lang="en-US" sz="1800" dirty="0" err="1"/>
              <a:t>cukup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dispenser agar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tumpah</a:t>
            </a:r>
            <a:r>
              <a:rPr lang="en-US" sz="1800" dirty="0"/>
              <a:t>, dan juga </a:t>
            </a:r>
            <a:r>
              <a:rPr lang="en-US" sz="1800" dirty="0" err="1"/>
              <a:t>apabila</a:t>
            </a:r>
            <a:r>
              <a:rPr lang="en-US" sz="1800" dirty="0"/>
              <a:t> di </a:t>
            </a:r>
            <a:r>
              <a:rPr lang="en-US" sz="1800" dirty="0" err="1"/>
              <a:t>restoran</a:t>
            </a:r>
            <a:r>
              <a:rPr lang="en-US" sz="1800" dirty="0"/>
              <a:t> </a:t>
            </a:r>
            <a:r>
              <a:rPr lang="en-US" sz="1800" dirty="0" err="1"/>
              <a:t>cepat</a:t>
            </a:r>
            <a:r>
              <a:rPr lang="en-US" sz="1800" dirty="0"/>
              <a:t> </a:t>
            </a:r>
            <a:r>
              <a:rPr lang="en-US" sz="1800" dirty="0" err="1"/>
              <a:t>saji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ditemui</a:t>
            </a:r>
            <a:r>
              <a:rPr lang="en-US" sz="1800" dirty="0"/>
              <a:t> </a:t>
            </a:r>
            <a:r>
              <a:rPr lang="en-US" sz="1800" dirty="0" err="1"/>
              <a:t>pengunjung</a:t>
            </a:r>
            <a:r>
              <a:rPr lang="en-US" sz="1800" dirty="0"/>
              <a:t> yang </a:t>
            </a:r>
            <a:r>
              <a:rPr lang="en-US" sz="1800" dirty="0" err="1"/>
              <a:t>ramai</a:t>
            </a:r>
            <a:r>
              <a:rPr lang="en-US" sz="1800" dirty="0"/>
              <a:t> dan </a:t>
            </a:r>
            <a:r>
              <a:rPr lang="en-US" sz="1800" dirty="0" err="1"/>
              <a:t>pegawai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otomatis</a:t>
            </a:r>
            <a:r>
              <a:rPr lang="en-US" sz="1800" dirty="0"/>
              <a:t> </a:t>
            </a:r>
            <a:r>
              <a:rPr lang="en-US" sz="1800" dirty="0" err="1"/>
              <a:t>mengisi</a:t>
            </a:r>
            <a:r>
              <a:rPr lang="en-US" sz="1800" dirty="0"/>
              <a:t> </a:t>
            </a:r>
            <a:r>
              <a:rPr lang="en-US" sz="1800" dirty="0" err="1"/>
              <a:t>minuman</a:t>
            </a:r>
            <a:r>
              <a:rPr lang="en-US" sz="1800" dirty="0"/>
              <a:t> </a:t>
            </a:r>
            <a:r>
              <a:rPr lang="en-US" sz="1800" dirty="0" err="1"/>
              <a:t>pesanan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r>
              <a:rPr lang="en-US" sz="1800" dirty="0"/>
              <a:t>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takut</a:t>
            </a:r>
            <a:r>
              <a:rPr lang="en-US" sz="1800" dirty="0"/>
              <a:t> </a:t>
            </a:r>
            <a:r>
              <a:rPr lang="en-US" sz="1800" dirty="0" err="1"/>
              <a:t>tumpah</a:t>
            </a:r>
            <a:r>
              <a:rPr lang="en-US" sz="1800" dirty="0"/>
              <a:t> dan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sambil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pekerjaan</a:t>
            </a:r>
            <a:r>
              <a:rPr lang="en-US" sz="1800" dirty="0"/>
              <a:t> lain agar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efisien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judul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“PENGISIAN AIR OTOMATIS PADA DUA UKURAN VOLUME YANG BERBEDA.”</a:t>
            </a:r>
          </a:p>
          <a:p>
            <a:pPr algn="just">
              <a:defRPr/>
            </a:pPr>
            <a:endParaRPr lang="en-US" altLang="zh-CN" sz="1050" kern="0" dirty="0">
              <a:solidFill>
                <a:schemeClr val="bg1">
                  <a:lumMod val="50000"/>
                </a:schemeClr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8">
            <a:extLst>
              <a:ext uri="{FF2B5EF4-FFF2-40B4-BE49-F238E27FC236}">
                <a16:creationId xmlns:a16="http://schemas.microsoft.com/office/drawing/2014/main" id="{925EF6FC-D2AA-47CC-B9BF-7775F1CBD89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29">
              <a:extLst>
                <a:ext uri="{FF2B5EF4-FFF2-40B4-BE49-F238E27FC236}">
                  <a16:creationId xmlns:a16="http://schemas.microsoft.com/office/drawing/2014/main" id="{47CF4048-5CE6-4CEA-86CB-3E9FFCC44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4" name="组合 35">
              <a:extLst>
                <a:ext uri="{FF2B5EF4-FFF2-40B4-BE49-F238E27FC236}">
                  <a16:creationId xmlns:a16="http://schemas.microsoft.com/office/drawing/2014/main" id="{AA84F805-9CBF-4B53-BCDD-C3E47984F4DA}"/>
                </a:ext>
              </a:extLst>
            </p:cNvPr>
            <p:cNvGrpSpPr/>
            <p:nvPr/>
          </p:nvGrpSpPr>
          <p:grpSpPr>
            <a:xfrm>
              <a:off x="0" y="342718"/>
              <a:ext cx="9287219" cy="2770133"/>
              <a:chOff x="0" y="197578"/>
              <a:chExt cx="9287219" cy="2770133"/>
            </a:xfrm>
          </p:grpSpPr>
          <p:sp>
            <p:nvSpPr>
              <p:cNvPr id="5" name="矩形 36">
                <a:extLst>
                  <a:ext uri="{FF2B5EF4-FFF2-40B4-BE49-F238E27FC236}">
                    <a16:creationId xmlns:a16="http://schemas.microsoft.com/office/drawing/2014/main" id="{A68AE4D6-E937-43D2-9FBC-D46D3CF6BD6F}"/>
                  </a:ext>
                </a:extLst>
              </p:cNvPr>
              <p:cNvSpPr/>
              <p:nvPr/>
            </p:nvSpPr>
            <p:spPr>
              <a:xfrm>
                <a:off x="198437" y="948050"/>
                <a:ext cx="9088782" cy="2019661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标题 1">
                <a:extLst>
                  <a:ext uri="{FF2B5EF4-FFF2-40B4-BE49-F238E27FC236}">
                    <a16:creationId xmlns:a16="http://schemas.microsoft.com/office/drawing/2014/main" id="{C5B384FA-907F-403A-AC8A-D63CEB103C58}"/>
                  </a:ext>
                </a:extLst>
              </p:cNvPr>
              <p:cNvSpPr txBox="1"/>
              <p:nvPr/>
            </p:nvSpPr>
            <p:spPr>
              <a:xfrm>
                <a:off x="0" y="197578"/>
                <a:ext cx="5181986" cy="598282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altLang="zh-CN" sz="3000" spc="600" dirty="0">
                    <a:solidFill>
                      <a:schemeClr val="bg1"/>
                    </a:solidFill>
                    <a:latin typeface="Yeseva One" panose="00000500000000000000" charset="0"/>
                    <a:ea typeface="Yeseva One" panose="00000500000000000000" charset="0"/>
                  </a:rPr>
                  <a:t>RUMUSAN MASALAH</a:t>
                </a: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3EEE61C-9E31-4DB6-9C9E-6C1482E2589F}"/>
              </a:ext>
            </a:extLst>
          </p:cNvPr>
          <p:cNvSpPr/>
          <p:nvPr/>
        </p:nvSpPr>
        <p:spPr>
          <a:xfrm>
            <a:off x="198437" y="1131534"/>
            <a:ext cx="8945563" cy="1712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Bagaimana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prinsip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kerja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alat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pengisi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air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otomatis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dua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jenis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 volume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bekerja</a:t>
            </a:r>
            <a:r>
              <a:rPr lang="en-US" dirty="0">
                <a:solidFill>
                  <a:srgbClr val="000000"/>
                </a:solidFill>
                <a:latin typeface="+mj-lt"/>
                <a:ea typeface="SimSun" panose="02010600030101010101" pitchFamily="2" charset="-122"/>
                <a:cs typeface="SimSun" panose="02010600030101010101" pitchFamily="2" charset="-122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sensor </a:t>
            </a:r>
            <a:r>
              <a:rPr lang="en-US" dirty="0" err="1"/>
              <a:t>mendeteksi</a:t>
            </a:r>
            <a:r>
              <a:rPr lang="en-US" dirty="0"/>
              <a:t> volume air dan </a:t>
            </a:r>
            <a:r>
              <a:rPr lang="en-US" dirty="0" err="1"/>
              <a:t>menghentikan</a:t>
            </a:r>
            <a:r>
              <a:rPr lang="en-US" dirty="0"/>
              <a:t> </a:t>
            </a:r>
            <a:r>
              <a:rPr lang="en-US" dirty="0" err="1"/>
              <a:t>pompa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gelas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.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52FF26E-EA22-4E1B-8F09-128E2BB20D8B}"/>
              </a:ext>
            </a:extLst>
          </p:cNvPr>
          <p:cNvSpPr txBox="1"/>
          <p:nvPr/>
        </p:nvSpPr>
        <p:spPr>
          <a:xfrm>
            <a:off x="2080225" y="3301218"/>
            <a:ext cx="5181986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BATASAN MASALAH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14" name="矩形 36">
            <a:extLst>
              <a:ext uri="{FF2B5EF4-FFF2-40B4-BE49-F238E27FC236}">
                <a16:creationId xmlns:a16="http://schemas.microsoft.com/office/drawing/2014/main" id="{44A75B3D-720B-4446-917F-25DFFF8B830A}"/>
              </a:ext>
            </a:extLst>
          </p:cNvPr>
          <p:cNvSpPr/>
          <p:nvPr/>
        </p:nvSpPr>
        <p:spPr>
          <a:xfrm>
            <a:off x="2590993" y="4087867"/>
            <a:ext cx="8487762" cy="201966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Agar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pembuatan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tugas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elektronika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mempunyai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maksud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tujuan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jelas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pembatasan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Hasil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air yang </a:t>
            </a:r>
            <a:r>
              <a:rPr lang="en-US" dirty="0" err="1">
                <a:solidFill>
                  <a:schemeClr val="tx1"/>
                </a:solidFill>
              </a:rPr>
              <a:t>keluar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dipengaruhi</a:t>
            </a:r>
            <a:r>
              <a:rPr lang="en-US" dirty="0">
                <a:solidFill>
                  <a:schemeClr val="tx1"/>
                </a:solidFill>
              </a:rPr>
              <a:t> oleh </a:t>
            </a:r>
            <a:r>
              <a:rPr lang="en-US" dirty="0" err="1">
                <a:solidFill>
                  <a:schemeClr val="tx1"/>
                </a:solidFill>
              </a:rPr>
              <a:t>sisa</a:t>
            </a:r>
            <a:r>
              <a:rPr lang="en-US" dirty="0">
                <a:solidFill>
                  <a:schemeClr val="tx1"/>
                </a:solidFill>
              </a:rPr>
              <a:t> air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terlihat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tangki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Waktu yang </a:t>
            </a:r>
            <a:r>
              <a:rPr lang="en-US" dirty="0" err="1">
                <a:solidFill>
                  <a:schemeClr val="tx1"/>
                </a:solidFill>
              </a:rPr>
              <a:t>diperlukan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pengisian</a:t>
            </a:r>
            <a:r>
              <a:rPr lang="en-US" dirty="0">
                <a:solidFill>
                  <a:schemeClr val="tx1"/>
                </a:solidFill>
              </a:rPr>
              <a:t> air. 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222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8">
            <a:extLst>
              <a:ext uri="{FF2B5EF4-FFF2-40B4-BE49-F238E27FC236}">
                <a16:creationId xmlns:a16="http://schemas.microsoft.com/office/drawing/2014/main" id="{8EE328C3-C56C-4A6B-A7C1-A4B0AF845D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4" name="图片 29">
              <a:extLst>
                <a:ext uri="{FF2B5EF4-FFF2-40B4-BE49-F238E27FC236}">
                  <a16:creationId xmlns:a16="http://schemas.microsoft.com/office/drawing/2014/main" id="{FD86A6BC-3F69-4563-B19E-1427A3B54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25" name="组合 35">
              <a:extLst>
                <a:ext uri="{FF2B5EF4-FFF2-40B4-BE49-F238E27FC236}">
                  <a16:creationId xmlns:a16="http://schemas.microsoft.com/office/drawing/2014/main" id="{93BADAE6-FE41-491C-9356-9244C22F94A6}"/>
                </a:ext>
              </a:extLst>
            </p:cNvPr>
            <p:cNvGrpSpPr/>
            <p:nvPr/>
          </p:nvGrpSpPr>
          <p:grpSpPr>
            <a:xfrm>
              <a:off x="0" y="342718"/>
              <a:ext cx="8686199" cy="2770133"/>
              <a:chOff x="0" y="197578"/>
              <a:chExt cx="8686199" cy="2770133"/>
            </a:xfrm>
          </p:grpSpPr>
          <p:sp>
            <p:nvSpPr>
              <p:cNvPr id="26" name="矩形 36">
                <a:extLst>
                  <a:ext uri="{FF2B5EF4-FFF2-40B4-BE49-F238E27FC236}">
                    <a16:creationId xmlns:a16="http://schemas.microsoft.com/office/drawing/2014/main" id="{8F52C713-88E3-4F3F-9FA0-05A4CFA6384C}"/>
                  </a:ext>
                </a:extLst>
              </p:cNvPr>
              <p:cNvSpPr/>
              <p:nvPr/>
            </p:nvSpPr>
            <p:spPr>
              <a:xfrm>
                <a:off x="198437" y="948050"/>
                <a:ext cx="8487762" cy="2019661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标题 1">
                <a:extLst>
                  <a:ext uri="{FF2B5EF4-FFF2-40B4-BE49-F238E27FC236}">
                    <a16:creationId xmlns:a16="http://schemas.microsoft.com/office/drawing/2014/main" id="{BB96F19D-62DB-4F59-91DA-3E70E797DC48}"/>
                  </a:ext>
                </a:extLst>
              </p:cNvPr>
              <p:cNvSpPr txBox="1"/>
              <p:nvPr/>
            </p:nvSpPr>
            <p:spPr>
              <a:xfrm>
                <a:off x="0" y="197578"/>
                <a:ext cx="5181986" cy="598282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altLang="zh-CN" sz="3000" spc="600" dirty="0">
                    <a:solidFill>
                      <a:schemeClr val="bg1"/>
                    </a:solidFill>
                    <a:latin typeface="Yeseva One" panose="00000500000000000000" charset="0"/>
                    <a:ea typeface="Yeseva One" panose="00000500000000000000" charset="0"/>
                  </a:rPr>
                  <a:t>TUJUAN</a:t>
                </a: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2039E3D-0C1D-4AAF-A901-47962590B621}"/>
              </a:ext>
            </a:extLst>
          </p:cNvPr>
          <p:cNvSpPr/>
          <p:nvPr/>
        </p:nvSpPr>
        <p:spPr>
          <a:xfrm>
            <a:off x="198438" y="1131534"/>
            <a:ext cx="84877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 err="1"/>
              <a:t>Mengetahui</a:t>
            </a:r>
            <a:r>
              <a:rPr lang="en-US" dirty="0"/>
              <a:t> dan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mikrokontroler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, sensor</a:t>
            </a:r>
            <a:br>
              <a:rPr lang="en-US" dirty="0"/>
            </a:br>
            <a:r>
              <a:rPr lang="en-US" dirty="0"/>
              <a:t>yang </a:t>
            </a:r>
            <a:r>
              <a:rPr lang="en-US" dirty="0" err="1"/>
              <a:t>digunakan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/>
              <a:t>Mengaplikasikan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 di </a:t>
            </a:r>
            <a:r>
              <a:rPr lang="en-US" dirty="0" err="1"/>
              <a:t>bangku</a:t>
            </a:r>
            <a:br>
              <a:rPr lang="en-US" dirty="0"/>
            </a:br>
            <a:r>
              <a:rPr lang="en-US" dirty="0" err="1"/>
              <a:t>perkuliahan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alat</a:t>
            </a:r>
            <a:endParaRPr lang="en-US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/>
              <a:t>Mengembangkan</a:t>
            </a:r>
            <a:r>
              <a:rPr lang="en-US" dirty="0"/>
              <a:t> Arduino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pengisi</a:t>
            </a:r>
            <a:r>
              <a:rPr lang="en-US" dirty="0"/>
              <a:t> air </a:t>
            </a:r>
            <a:r>
              <a:rPr lang="en-US" dirty="0" err="1"/>
              <a:t>otomatis</a:t>
            </a:r>
            <a:r>
              <a:rPr lang="en-US" dirty="0"/>
              <a:t>.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F262803-22B8-4C35-A91F-C7CE915C1D29}"/>
              </a:ext>
            </a:extLst>
          </p:cNvPr>
          <p:cNvSpPr txBox="1"/>
          <p:nvPr/>
        </p:nvSpPr>
        <p:spPr>
          <a:xfrm>
            <a:off x="2080225" y="3301218"/>
            <a:ext cx="5181986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MANFAAT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EEE9367F-212C-4C8A-BFD2-24B5256CF151}"/>
              </a:ext>
            </a:extLst>
          </p:cNvPr>
          <p:cNvSpPr/>
          <p:nvPr/>
        </p:nvSpPr>
        <p:spPr>
          <a:xfrm>
            <a:off x="2590993" y="4087867"/>
            <a:ext cx="8487762" cy="201966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Mengisi</a:t>
            </a:r>
            <a:r>
              <a:rPr lang="en-US" dirty="0">
                <a:solidFill>
                  <a:schemeClr val="tx1"/>
                </a:solidFill>
              </a:rPr>
              <a:t> air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diinginkan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Air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tumpah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apabila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mematikan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Mengisi</a:t>
            </a:r>
            <a:r>
              <a:rPr lang="en-US" dirty="0">
                <a:solidFill>
                  <a:schemeClr val="tx1"/>
                </a:solidFill>
              </a:rPr>
              <a:t> air </a:t>
            </a:r>
            <a:r>
              <a:rPr lang="en-US" dirty="0" err="1">
                <a:solidFill>
                  <a:schemeClr val="tx1"/>
                </a:solidFill>
              </a:rPr>
              <a:t>aman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ditinggal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pekerjaan</a:t>
            </a:r>
            <a:r>
              <a:rPr lang="en-US" dirty="0">
                <a:solidFill>
                  <a:schemeClr val="tx1"/>
                </a:solidFill>
              </a:rPr>
              <a:t> lain </a:t>
            </a:r>
            <a:r>
              <a:rPr lang="en-US" dirty="0" err="1">
                <a:solidFill>
                  <a:schemeClr val="tx1"/>
                </a:solidFill>
              </a:rPr>
              <a:t>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menunggu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5" y="-66675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98437" y="347654"/>
              <a:ext cx="8897971" cy="6363092"/>
              <a:chOff x="198437" y="202514"/>
              <a:chExt cx="8897971" cy="6363092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98437" y="939794"/>
                <a:ext cx="8897971" cy="5625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4325571" y="202514"/>
                <a:ext cx="3539270" cy="620152"/>
              </a:xfrm>
              <a:prstGeom prst="rect">
                <a:avLst/>
              </a:prstGeom>
            </p:spPr>
            <p:txBody>
              <a:bodyPr rtlCol="0"/>
              <a:lstStyle>
                <a:lvl1pPr algn="ctr" defTabSz="1218565" rtl="0" eaLnBrk="1" latinLnBrk="0" hangingPunct="1">
                  <a:spcBef>
                    <a:spcPct val="0"/>
                  </a:spcBef>
                  <a:buNone/>
                  <a:defRPr sz="59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dist">
                  <a:defRPr/>
                </a:pPr>
                <a:endParaRPr lang="zh-CN" altLang="en-US" sz="3000" spc="600" dirty="0">
                  <a:solidFill>
                    <a:schemeClr val="bg1"/>
                  </a:solidFill>
                  <a:latin typeface="Yeseva One" panose="00000500000000000000" charset="0"/>
                  <a:ea typeface="Yeseva One" panose="00000500000000000000" charset="0"/>
                </a:endParaRPr>
              </a:p>
            </p:txBody>
          </p:sp>
        </p:grp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4190CD20-3FC0-47C2-AACB-58A20DB8FFA6}"/>
              </a:ext>
            </a:extLst>
          </p:cNvPr>
          <p:cNvSpPr txBox="1"/>
          <p:nvPr/>
        </p:nvSpPr>
        <p:spPr>
          <a:xfrm>
            <a:off x="1520384" y="304446"/>
            <a:ext cx="5611643" cy="596685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CARA KERJA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A7AA2-C1E8-46E6-B57A-77658C8BF949}"/>
              </a:ext>
            </a:extLst>
          </p:cNvPr>
          <p:cNvSpPr/>
          <p:nvPr/>
        </p:nvSpPr>
        <p:spPr>
          <a:xfrm>
            <a:off x="-735331" y="989143"/>
            <a:ext cx="9832373" cy="5587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algn="just">
              <a:lnSpc>
                <a:spcPct val="150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Gambaran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secara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umum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system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Water Flow sensor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mendeteksi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jumlah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air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mengalir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pada pipa air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dihubungkan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Arduino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merupakan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pusat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kendali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pengaturan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alat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Alat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tediri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dua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tombol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dihubungkan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Arduino ,yang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diatur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menghasilkan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dua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volume air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berbeda,tombol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merah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memilih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ukuran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200ml air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diisi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gelas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Tombol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hijau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memilih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ukuran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400ml air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diisi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gelas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. Nilai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volume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dihasilkan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ditampilkan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Lcd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16x2,pada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rangkaian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ini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kita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,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modul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relay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dua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channel, Relay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satu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dihubungkan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pompa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menghidupkan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dan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mematikan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pompa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air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berdasarkan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perintah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Arduino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. Relay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dua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menghidupkan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mematikan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buzzer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berdasarkan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perintah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Arduino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Pompa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Air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untuk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memompa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air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dari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tempat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penampungan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air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gelas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, dan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jumlah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dapat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diatur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dan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dikalibrasi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program. Arduino juga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dihubungkan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buzzer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berfungsi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sebagai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indicator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suara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ketika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selesai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pengisian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air pada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gelas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7" name="标题 1"/>
            <p:cNvSpPr txBox="1"/>
            <p:nvPr/>
          </p:nvSpPr>
          <p:spPr>
            <a:xfrm>
              <a:off x="2366732" y="238905"/>
              <a:ext cx="7550612" cy="557882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zh-CN" sz="3000" spc="600" dirty="0">
                  <a:solidFill>
                    <a:schemeClr val="bg1"/>
                  </a:solidFill>
                  <a:latin typeface="Tw Cen MT Condensed Extra Bold" panose="020B0803020202020204" pitchFamily="34" charset="0"/>
                  <a:ea typeface="Yeseva One" panose="00000500000000000000" charset="0"/>
                </a:rPr>
                <a:t>KOMPONEN YANG DIGUNAKAN</a:t>
              </a:r>
              <a:endParaRPr lang="zh-CN" altLang="en-US" sz="3000" spc="600" dirty="0">
                <a:solidFill>
                  <a:schemeClr val="bg1"/>
                </a:solidFill>
                <a:latin typeface="Tw Cen MT Condensed Extra Bold" panose="020B0803020202020204" pitchFamily="34" charset="0"/>
                <a:ea typeface="Yeseva One" panose="00000500000000000000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6708BE9-BDE1-43FB-893A-4AFC158B0F0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4617" r="3618" b="9231"/>
          <a:stretch/>
        </p:blipFill>
        <p:spPr bwMode="auto">
          <a:xfrm>
            <a:off x="293124" y="975046"/>
            <a:ext cx="2620436" cy="2453954"/>
          </a:xfrm>
          <a:custGeom>
            <a:avLst/>
            <a:gdLst>
              <a:gd name="connsiteX0" fmla="*/ 1076448 w 2152896"/>
              <a:gd name="connsiteY0" fmla="*/ 0 h 2016118"/>
              <a:gd name="connsiteX1" fmla="*/ 2152896 w 2152896"/>
              <a:gd name="connsiteY1" fmla="*/ 1008059 h 2016118"/>
              <a:gd name="connsiteX2" fmla="*/ 1076448 w 2152896"/>
              <a:gd name="connsiteY2" fmla="*/ 2016118 h 2016118"/>
              <a:gd name="connsiteX3" fmla="*/ 0 w 2152896"/>
              <a:gd name="connsiteY3" fmla="*/ 1008059 h 2016118"/>
              <a:gd name="connsiteX4" fmla="*/ 1076448 w 2152896"/>
              <a:gd name="connsiteY4" fmla="*/ 0 h 201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896" h="2016118">
                <a:moveTo>
                  <a:pt x="1076448" y="0"/>
                </a:moveTo>
                <a:cubicBezTo>
                  <a:pt x="1670954" y="0"/>
                  <a:pt x="2152896" y="451323"/>
                  <a:pt x="2152896" y="1008059"/>
                </a:cubicBezTo>
                <a:cubicBezTo>
                  <a:pt x="2152896" y="1564795"/>
                  <a:pt x="1670954" y="2016118"/>
                  <a:pt x="1076448" y="2016118"/>
                </a:cubicBezTo>
                <a:cubicBezTo>
                  <a:pt x="481942" y="2016118"/>
                  <a:pt x="0" y="1564795"/>
                  <a:pt x="0" y="1008059"/>
                </a:cubicBezTo>
                <a:cubicBezTo>
                  <a:pt x="0" y="451323"/>
                  <a:pt x="481942" y="0"/>
                  <a:pt x="1076448" y="0"/>
                </a:cubicBez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A456-DCB1-4A5E-A40B-3E7B0635B981}"/>
              </a:ext>
            </a:extLst>
          </p:cNvPr>
          <p:cNvSpPr txBox="1"/>
          <p:nvPr/>
        </p:nvSpPr>
        <p:spPr>
          <a:xfrm>
            <a:off x="534637" y="3450203"/>
            <a:ext cx="213741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ARDUINO UNO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6230BE4-44B5-4326-8181-AF1A6976D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r="4130"/>
          <a:stretch>
            <a:fillRect/>
          </a:stretch>
        </p:blipFill>
        <p:spPr bwMode="auto">
          <a:xfrm>
            <a:off x="2780013" y="2565654"/>
            <a:ext cx="2163982" cy="1769097"/>
          </a:xfrm>
          <a:custGeom>
            <a:avLst/>
            <a:gdLst>
              <a:gd name="connsiteX0" fmla="*/ 633579 w 2163982"/>
              <a:gd name="connsiteY0" fmla="*/ 0 h 1769097"/>
              <a:gd name="connsiteX1" fmla="*/ 1530404 w 2163982"/>
              <a:gd name="connsiteY1" fmla="*/ 0 h 1769097"/>
              <a:gd name="connsiteX2" fmla="*/ 1597732 w 2163982"/>
              <a:gd name="connsiteY2" fmla="*/ 29161 h 1769097"/>
              <a:gd name="connsiteX3" fmla="*/ 2163982 w 2163982"/>
              <a:gd name="connsiteY3" fmla="*/ 884549 h 1769097"/>
              <a:gd name="connsiteX4" fmla="*/ 1597732 w 2163982"/>
              <a:gd name="connsiteY4" fmla="*/ 1739937 h 1769097"/>
              <a:gd name="connsiteX5" fmla="*/ 1530406 w 2163982"/>
              <a:gd name="connsiteY5" fmla="*/ 1769097 h 1769097"/>
              <a:gd name="connsiteX6" fmla="*/ 633576 w 2163982"/>
              <a:gd name="connsiteY6" fmla="*/ 1769097 h 1769097"/>
              <a:gd name="connsiteX7" fmla="*/ 566250 w 2163982"/>
              <a:gd name="connsiteY7" fmla="*/ 1739937 h 1769097"/>
              <a:gd name="connsiteX8" fmla="*/ 0 w 2163982"/>
              <a:gd name="connsiteY8" fmla="*/ 884549 h 1769097"/>
              <a:gd name="connsiteX9" fmla="*/ 566250 w 2163982"/>
              <a:gd name="connsiteY9" fmla="*/ 29161 h 176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3982" h="1769097">
                <a:moveTo>
                  <a:pt x="633579" y="0"/>
                </a:moveTo>
                <a:lnTo>
                  <a:pt x="1530404" y="0"/>
                </a:lnTo>
                <a:lnTo>
                  <a:pt x="1597732" y="29161"/>
                </a:lnTo>
                <a:cubicBezTo>
                  <a:pt x="1935016" y="193894"/>
                  <a:pt x="2163982" y="515181"/>
                  <a:pt x="2163982" y="884549"/>
                </a:cubicBezTo>
                <a:cubicBezTo>
                  <a:pt x="2163982" y="1253917"/>
                  <a:pt x="1935016" y="1575204"/>
                  <a:pt x="1597732" y="1739937"/>
                </a:cubicBezTo>
                <a:lnTo>
                  <a:pt x="1530406" y="1769097"/>
                </a:lnTo>
                <a:lnTo>
                  <a:pt x="633576" y="1769097"/>
                </a:lnTo>
                <a:lnTo>
                  <a:pt x="566250" y="1739937"/>
                </a:lnTo>
                <a:cubicBezTo>
                  <a:pt x="228966" y="1575204"/>
                  <a:pt x="0" y="1253917"/>
                  <a:pt x="0" y="884549"/>
                </a:cubicBezTo>
                <a:cubicBezTo>
                  <a:pt x="0" y="515181"/>
                  <a:pt x="228966" y="193894"/>
                  <a:pt x="566250" y="2916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A3B212-4772-479B-A8ED-82F685730589}"/>
              </a:ext>
            </a:extLst>
          </p:cNvPr>
          <p:cNvSpPr txBox="1"/>
          <p:nvPr/>
        </p:nvSpPr>
        <p:spPr>
          <a:xfrm>
            <a:off x="2777440" y="4404046"/>
            <a:ext cx="213741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LCD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5643637-9C30-461D-BB3D-10422C522798}"/>
              </a:ext>
            </a:extLst>
          </p:cNvPr>
          <p:cNvPicPr/>
          <p:nvPr/>
        </p:nvPicPr>
        <p:blipFill>
          <a:blip r:embed="rId6"/>
          <a:srcRect l="12945" t="150" r="4802" b="2428"/>
          <a:stretch>
            <a:fillRect/>
          </a:stretch>
        </p:blipFill>
        <p:spPr>
          <a:xfrm>
            <a:off x="4975810" y="1173418"/>
            <a:ext cx="2517370" cy="2390704"/>
          </a:xfrm>
          <a:custGeom>
            <a:avLst/>
            <a:gdLst>
              <a:gd name="connsiteX0" fmla="*/ 1258685 w 2517370"/>
              <a:gd name="connsiteY0" fmla="*/ 0 h 2390704"/>
              <a:gd name="connsiteX1" fmla="*/ 2517370 w 2517370"/>
              <a:gd name="connsiteY1" fmla="*/ 1195352 h 2390704"/>
              <a:gd name="connsiteX2" fmla="*/ 1258685 w 2517370"/>
              <a:gd name="connsiteY2" fmla="*/ 2390704 h 2390704"/>
              <a:gd name="connsiteX3" fmla="*/ 0 w 2517370"/>
              <a:gd name="connsiteY3" fmla="*/ 1195352 h 2390704"/>
              <a:gd name="connsiteX4" fmla="*/ 1258685 w 2517370"/>
              <a:gd name="connsiteY4" fmla="*/ 0 h 239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370" h="2390704">
                <a:moveTo>
                  <a:pt x="1258685" y="0"/>
                </a:moveTo>
                <a:cubicBezTo>
                  <a:pt x="1953838" y="0"/>
                  <a:pt x="2517370" y="535177"/>
                  <a:pt x="2517370" y="1195352"/>
                </a:cubicBezTo>
                <a:cubicBezTo>
                  <a:pt x="2517370" y="1855527"/>
                  <a:pt x="1953838" y="2390704"/>
                  <a:pt x="1258685" y="2390704"/>
                </a:cubicBezTo>
                <a:cubicBezTo>
                  <a:pt x="563532" y="2390704"/>
                  <a:pt x="0" y="1855527"/>
                  <a:pt x="0" y="1195352"/>
                </a:cubicBezTo>
                <a:cubicBezTo>
                  <a:pt x="0" y="535177"/>
                  <a:pt x="563532" y="0"/>
                  <a:pt x="1258685" y="0"/>
                </a:cubicBezTo>
                <a:close/>
              </a:path>
            </a:pathLst>
          </a:cu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DE108D2-A852-407D-9D30-4EABD72252C3}"/>
              </a:ext>
            </a:extLst>
          </p:cNvPr>
          <p:cNvSpPr txBox="1"/>
          <p:nvPr/>
        </p:nvSpPr>
        <p:spPr>
          <a:xfrm>
            <a:off x="5165790" y="3564122"/>
            <a:ext cx="213741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BUZZER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1BCD05-4F2E-447B-9787-904D2CC8B94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" b="72"/>
          <a:stretch>
            <a:fillRect/>
          </a:stretch>
        </p:blipFill>
        <p:spPr>
          <a:xfrm>
            <a:off x="6958198" y="3187768"/>
            <a:ext cx="2800350" cy="2809746"/>
          </a:xfrm>
          <a:custGeom>
            <a:avLst/>
            <a:gdLst>
              <a:gd name="connsiteX0" fmla="*/ 1354180 w 2800350"/>
              <a:gd name="connsiteY0" fmla="*/ 0 h 2809746"/>
              <a:gd name="connsiteX1" fmla="*/ 1434740 w 2800350"/>
              <a:gd name="connsiteY1" fmla="*/ 0 h 2809746"/>
              <a:gd name="connsiteX2" fmla="*/ 1538204 w 2800350"/>
              <a:gd name="connsiteY2" fmla="*/ 5225 h 2809746"/>
              <a:gd name="connsiteX3" fmla="*/ 2800350 w 2800350"/>
              <a:gd name="connsiteY3" fmla="*/ 1403856 h 2809746"/>
              <a:gd name="connsiteX4" fmla="*/ 1394460 w 2800350"/>
              <a:gd name="connsiteY4" fmla="*/ 2809746 h 2809746"/>
              <a:gd name="connsiteX5" fmla="*/ 17133 w 2800350"/>
              <a:gd name="connsiteY5" fmla="*/ 1687192 h 2809746"/>
              <a:gd name="connsiteX6" fmla="*/ 0 w 2800350"/>
              <a:gd name="connsiteY6" fmla="*/ 1574934 h 2809746"/>
              <a:gd name="connsiteX7" fmla="*/ 0 w 2800350"/>
              <a:gd name="connsiteY7" fmla="*/ 1232779 h 2809746"/>
              <a:gd name="connsiteX8" fmla="*/ 17133 w 2800350"/>
              <a:gd name="connsiteY8" fmla="*/ 1120520 h 2809746"/>
              <a:gd name="connsiteX9" fmla="*/ 1250716 w 2800350"/>
              <a:gd name="connsiteY9" fmla="*/ 5225 h 2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00350" h="2809746">
                <a:moveTo>
                  <a:pt x="1354180" y="0"/>
                </a:moveTo>
                <a:lnTo>
                  <a:pt x="1434740" y="0"/>
                </a:lnTo>
                <a:lnTo>
                  <a:pt x="1538204" y="5225"/>
                </a:lnTo>
                <a:cubicBezTo>
                  <a:pt x="2247133" y="77220"/>
                  <a:pt x="2800350" y="675932"/>
                  <a:pt x="2800350" y="1403856"/>
                </a:cubicBezTo>
                <a:cubicBezTo>
                  <a:pt x="2800350" y="2180308"/>
                  <a:pt x="2170912" y="2809746"/>
                  <a:pt x="1394460" y="2809746"/>
                </a:cubicBezTo>
                <a:cubicBezTo>
                  <a:pt x="715065" y="2809746"/>
                  <a:pt x="148227" y="2327833"/>
                  <a:pt x="17133" y="1687192"/>
                </a:cubicBezTo>
                <a:lnTo>
                  <a:pt x="0" y="1574934"/>
                </a:lnTo>
                <a:lnTo>
                  <a:pt x="0" y="1232779"/>
                </a:lnTo>
                <a:lnTo>
                  <a:pt x="17133" y="1120520"/>
                </a:lnTo>
                <a:cubicBezTo>
                  <a:pt x="138863" y="525640"/>
                  <a:pt x="636311" y="67621"/>
                  <a:pt x="1250716" y="5225"/>
                </a:cubicBezTo>
                <a:close/>
              </a:path>
            </a:pathLst>
          </a:cu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E4AB09-C9FD-44A5-9E33-F6E51F9F038C}"/>
              </a:ext>
            </a:extLst>
          </p:cNvPr>
          <p:cNvSpPr txBox="1"/>
          <p:nvPr/>
        </p:nvSpPr>
        <p:spPr>
          <a:xfrm>
            <a:off x="7303200" y="6050567"/>
            <a:ext cx="2137410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POMPA AIR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5915F-3C0F-4230-9549-03131D454B02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" t="25587" r="3773" b="24550"/>
          <a:stretch/>
        </p:blipFill>
        <p:spPr bwMode="auto">
          <a:xfrm>
            <a:off x="8586097" y="880046"/>
            <a:ext cx="3129419" cy="1685608"/>
          </a:xfrm>
          <a:custGeom>
            <a:avLst/>
            <a:gdLst>
              <a:gd name="connsiteX0" fmla="*/ 280940 w 3129419"/>
              <a:gd name="connsiteY0" fmla="*/ 0 h 1685608"/>
              <a:gd name="connsiteX1" fmla="*/ 2848479 w 3129419"/>
              <a:gd name="connsiteY1" fmla="*/ 0 h 1685608"/>
              <a:gd name="connsiteX2" fmla="*/ 3129419 w 3129419"/>
              <a:gd name="connsiteY2" fmla="*/ 280940 h 1685608"/>
              <a:gd name="connsiteX3" fmla="*/ 3129419 w 3129419"/>
              <a:gd name="connsiteY3" fmla="*/ 1404668 h 1685608"/>
              <a:gd name="connsiteX4" fmla="*/ 2848479 w 3129419"/>
              <a:gd name="connsiteY4" fmla="*/ 1685608 h 1685608"/>
              <a:gd name="connsiteX5" fmla="*/ 280940 w 3129419"/>
              <a:gd name="connsiteY5" fmla="*/ 1685608 h 1685608"/>
              <a:gd name="connsiteX6" fmla="*/ 0 w 3129419"/>
              <a:gd name="connsiteY6" fmla="*/ 1404668 h 1685608"/>
              <a:gd name="connsiteX7" fmla="*/ 0 w 3129419"/>
              <a:gd name="connsiteY7" fmla="*/ 280940 h 1685608"/>
              <a:gd name="connsiteX8" fmla="*/ 280940 w 3129419"/>
              <a:gd name="connsiteY8" fmla="*/ 0 h 168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9419" h="1685608">
                <a:moveTo>
                  <a:pt x="280940" y="0"/>
                </a:moveTo>
                <a:lnTo>
                  <a:pt x="2848479" y="0"/>
                </a:lnTo>
                <a:cubicBezTo>
                  <a:pt x="3003638" y="0"/>
                  <a:pt x="3129419" y="125781"/>
                  <a:pt x="3129419" y="280940"/>
                </a:cubicBezTo>
                <a:lnTo>
                  <a:pt x="3129419" y="1404668"/>
                </a:lnTo>
                <a:cubicBezTo>
                  <a:pt x="3129419" y="1559827"/>
                  <a:pt x="3003638" y="1685608"/>
                  <a:pt x="2848479" y="1685608"/>
                </a:cubicBezTo>
                <a:lnTo>
                  <a:pt x="280940" y="1685608"/>
                </a:lnTo>
                <a:cubicBezTo>
                  <a:pt x="125781" y="1685608"/>
                  <a:pt x="0" y="1559827"/>
                  <a:pt x="0" y="1404668"/>
                </a:cubicBezTo>
                <a:lnTo>
                  <a:pt x="0" y="280940"/>
                </a:lnTo>
                <a:cubicBezTo>
                  <a:pt x="0" y="125781"/>
                  <a:pt x="125781" y="0"/>
                  <a:pt x="280940" y="0"/>
                </a:cubicBezTo>
                <a:close/>
              </a:path>
            </a:pathLst>
          </a:cu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4675F75-CD10-4CDC-B12E-8FC4C03E40E4}"/>
              </a:ext>
            </a:extLst>
          </p:cNvPr>
          <p:cNvSpPr txBox="1"/>
          <p:nvPr/>
        </p:nvSpPr>
        <p:spPr>
          <a:xfrm>
            <a:off x="9070026" y="2565655"/>
            <a:ext cx="231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KONVERTER DC-DC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487D4F5-A559-4A8E-ADE6-1DFCF12DD8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1" r="23143"/>
          <a:stretch>
            <a:fillRect/>
          </a:stretch>
        </p:blipFill>
        <p:spPr>
          <a:xfrm>
            <a:off x="645980" y="4313318"/>
            <a:ext cx="1720752" cy="1692883"/>
          </a:xfrm>
          <a:custGeom>
            <a:avLst/>
            <a:gdLst>
              <a:gd name="connsiteX0" fmla="*/ 646575 w 1720752"/>
              <a:gd name="connsiteY0" fmla="*/ 0 h 1692883"/>
              <a:gd name="connsiteX1" fmla="*/ 1074177 w 1720752"/>
              <a:gd name="connsiteY1" fmla="*/ 0 h 1692883"/>
              <a:gd name="connsiteX2" fmla="*/ 1116226 w 1720752"/>
              <a:gd name="connsiteY2" fmla="*/ 10812 h 1692883"/>
              <a:gd name="connsiteX3" fmla="*/ 1720752 w 1720752"/>
              <a:gd name="connsiteY3" fmla="*/ 832507 h 1692883"/>
              <a:gd name="connsiteX4" fmla="*/ 860376 w 1720752"/>
              <a:gd name="connsiteY4" fmla="*/ 1692883 h 1692883"/>
              <a:gd name="connsiteX5" fmla="*/ 0 w 1720752"/>
              <a:gd name="connsiteY5" fmla="*/ 832507 h 1692883"/>
              <a:gd name="connsiteX6" fmla="*/ 604526 w 1720752"/>
              <a:gd name="connsiteY6" fmla="*/ 10812 h 1692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0752" h="1692883">
                <a:moveTo>
                  <a:pt x="646575" y="0"/>
                </a:moveTo>
                <a:lnTo>
                  <a:pt x="1074177" y="0"/>
                </a:lnTo>
                <a:lnTo>
                  <a:pt x="1116226" y="10812"/>
                </a:lnTo>
                <a:cubicBezTo>
                  <a:pt x="1466458" y="119745"/>
                  <a:pt x="1720752" y="446429"/>
                  <a:pt x="1720752" y="832507"/>
                </a:cubicBezTo>
                <a:cubicBezTo>
                  <a:pt x="1720752" y="1307680"/>
                  <a:pt x="1335549" y="1692883"/>
                  <a:pt x="860376" y="1692883"/>
                </a:cubicBezTo>
                <a:cubicBezTo>
                  <a:pt x="385203" y="1692883"/>
                  <a:pt x="0" y="1307680"/>
                  <a:pt x="0" y="832507"/>
                </a:cubicBezTo>
                <a:cubicBezTo>
                  <a:pt x="0" y="446429"/>
                  <a:pt x="254294" y="119745"/>
                  <a:pt x="604526" y="10812"/>
                </a:cubicBezTo>
                <a:close/>
              </a:path>
            </a:pathLst>
          </a:cu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B9F3396-1F41-4074-A7ED-AA7366A6CA4A}"/>
              </a:ext>
            </a:extLst>
          </p:cNvPr>
          <p:cNvSpPr txBox="1"/>
          <p:nvPr/>
        </p:nvSpPr>
        <p:spPr>
          <a:xfrm>
            <a:off x="268401" y="5997514"/>
            <a:ext cx="247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 FLOW SENSOR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5" grpId="0"/>
      <p:bldP spid="49" grpId="0"/>
      <p:bldP spid="53" grpId="0"/>
      <p:bldP spid="60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>
            <a:extLst>
              <a:ext uri="{FF2B5EF4-FFF2-40B4-BE49-F238E27FC236}">
                <a16:creationId xmlns:a16="http://schemas.microsoft.com/office/drawing/2014/main" id="{02D46C9E-BE29-4B7E-8BAC-F7EA4AE351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图片 19">
              <a:extLst>
                <a:ext uri="{FF2B5EF4-FFF2-40B4-BE49-F238E27FC236}">
                  <a16:creationId xmlns:a16="http://schemas.microsoft.com/office/drawing/2014/main" id="{F4C7587A-AF3B-4AEE-8ADC-F2D0357E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t="8549" r="8549" b="8549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18BBCB54-8DE9-41D8-B39C-7702468D4D17}"/>
                </a:ext>
              </a:extLst>
            </p:cNvPr>
            <p:cNvSpPr txBox="1"/>
            <p:nvPr/>
          </p:nvSpPr>
          <p:spPr>
            <a:xfrm>
              <a:off x="2711212" y="328239"/>
              <a:ext cx="7677693" cy="557327"/>
            </a:xfrm>
            <a:prstGeom prst="rect">
              <a:avLst/>
            </a:prstGeom>
          </p:spPr>
          <p:txBody>
            <a:bodyPr rtlCol="0"/>
            <a:lstStyle>
              <a:lvl1pPr algn="ctr" defTabSz="1218565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>
                <a:defRPr/>
              </a:pPr>
              <a:endParaRPr lang="zh-CN" altLang="en-US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2D09DA41-F5F3-44B3-AF79-DA91E98BFE7A}"/>
              </a:ext>
            </a:extLst>
          </p:cNvPr>
          <p:cNvSpPr txBox="1"/>
          <p:nvPr/>
        </p:nvSpPr>
        <p:spPr>
          <a:xfrm>
            <a:off x="0" y="706276"/>
            <a:ext cx="5181986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DIAGRAM BLOK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9B8A6A-77A2-4CD7-B2DB-344D2940837D}"/>
              </a:ext>
            </a:extLst>
          </p:cNvPr>
          <p:cNvSpPr txBox="1"/>
          <p:nvPr/>
        </p:nvSpPr>
        <p:spPr>
          <a:xfrm>
            <a:off x="6550058" y="671319"/>
            <a:ext cx="5181986" cy="598282"/>
          </a:xfrm>
          <a:prstGeom prst="rect">
            <a:avLst/>
          </a:prstGeom>
        </p:spPr>
        <p:txBody>
          <a:bodyPr rtlCol="0"/>
          <a:lstStyle>
            <a:lvl1pPr algn="ctr" defTabSz="121856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000" spc="600" dirty="0">
                <a:solidFill>
                  <a:schemeClr val="bg1"/>
                </a:solidFill>
                <a:latin typeface="Yeseva One" panose="00000500000000000000" charset="0"/>
                <a:ea typeface="Yeseva One" panose="00000500000000000000" charset="0"/>
              </a:rPr>
              <a:t>DIAGRAM ALIR</a:t>
            </a:r>
            <a:endParaRPr lang="zh-CN" altLang="en-US" sz="3000" spc="600" dirty="0">
              <a:solidFill>
                <a:schemeClr val="bg1"/>
              </a:solidFill>
              <a:latin typeface="Yeseva One" panose="00000500000000000000" charset="0"/>
              <a:ea typeface="Yeseva One" panose="000005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10793-1C60-49EB-B80D-75A79FF68B4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1026" r="26764" b="32478"/>
          <a:stretch/>
        </p:blipFill>
        <p:spPr bwMode="auto">
          <a:xfrm>
            <a:off x="404882" y="1435579"/>
            <a:ext cx="5436552" cy="27508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59B29-6CAD-4F34-AE5B-9A243B33E74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6" t="11915" r="30963" b="10628"/>
          <a:stretch/>
        </p:blipFill>
        <p:spPr bwMode="auto">
          <a:xfrm>
            <a:off x="7239343" y="1304558"/>
            <a:ext cx="3964811" cy="5461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矩形: 圆角 5">
            <a:extLst>
              <a:ext uri="{FF2B5EF4-FFF2-40B4-BE49-F238E27FC236}">
                <a16:creationId xmlns:a16="http://schemas.microsoft.com/office/drawing/2014/main" id="{F36C82CB-FA9E-4FC1-BA8A-B6A90AC939CF}"/>
              </a:ext>
            </a:extLst>
          </p:cNvPr>
          <p:cNvSpPr/>
          <p:nvPr/>
        </p:nvSpPr>
        <p:spPr>
          <a:xfrm>
            <a:off x="3123158" y="138688"/>
            <a:ext cx="5398221" cy="475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D6B77"/>
                </a:solidFill>
                <a:latin typeface="Yeseva One" panose="00000500000000000000" charset="0"/>
                <a:ea typeface="Yeseva One" panose="00000500000000000000" charset="0"/>
              </a:rPr>
              <a:t>PERENCANAAN ALAT</a:t>
            </a:r>
            <a:endParaRPr sz="2000" dirty="0">
              <a:solidFill>
                <a:srgbClr val="0D6B77"/>
              </a:solidFill>
              <a:uFillTx/>
              <a:latin typeface="Yeseva One" panose="00000500000000000000" charset="0"/>
              <a:ea typeface="Yeseva One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64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938</Words>
  <Application>Microsoft Office PowerPoint</Application>
  <PresentationFormat>Widescreen</PresentationFormat>
  <Paragraphs>117</Paragraphs>
  <Slides>18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Arial</vt:lpstr>
      <vt:lpstr>Bahnschrift Light SemiCondensed</vt:lpstr>
      <vt:lpstr>Calibri</vt:lpstr>
      <vt:lpstr>Open Sans Light</vt:lpstr>
      <vt:lpstr>Times New Roman</vt:lpstr>
      <vt:lpstr>Tw Cen MT Condensed Extra Bold</vt:lpstr>
      <vt:lpstr>Yeseva One</vt:lpstr>
      <vt:lpstr>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lzjljlc</dc:creator>
  <cp:lastModifiedBy>ulfahazza1305@gmail.com</cp:lastModifiedBy>
  <cp:revision>321</cp:revision>
  <dcterms:created xsi:type="dcterms:W3CDTF">2021-05-11T15:22:37Z</dcterms:created>
  <dcterms:modified xsi:type="dcterms:W3CDTF">2022-12-08T03:14:17Z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2052-3.4.0.5283</vt:lpwstr>
  </property>
</Properties>
</file>